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notesMasterIdLst>
    <p:notesMasterId r:id="rId61"/>
  </p:notesMasterIdLst>
  <p:sldIdLst>
    <p:sldId id="271" r:id="rId2"/>
    <p:sldId id="274" r:id="rId3"/>
    <p:sldId id="273" r:id="rId4"/>
    <p:sldId id="275" r:id="rId5"/>
    <p:sldId id="256" r:id="rId6"/>
    <p:sldId id="272" r:id="rId7"/>
    <p:sldId id="258" r:id="rId8"/>
    <p:sldId id="259" r:id="rId9"/>
    <p:sldId id="260" r:id="rId10"/>
    <p:sldId id="261" r:id="rId11"/>
    <p:sldId id="262" r:id="rId12"/>
    <p:sldId id="266" r:id="rId13"/>
    <p:sldId id="263" r:id="rId14"/>
    <p:sldId id="264" r:id="rId15"/>
    <p:sldId id="265" r:id="rId16"/>
    <p:sldId id="257" r:id="rId17"/>
    <p:sldId id="267" r:id="rId18"/>
    <p:sldId id="268" r:id="rId19"/>
    <p:sldId id="316" r:id="rId20"/>
    <p:sldId id="276" r:id="rId21"/>
    <p:sldId id="277" r:id="rId22"/>
    <p:sldId id="278" r:id="rId23"/>
    <p:sldId id="279" r:id="rId24"/>
    <p:sldId id="280" r:id="rId25"/>
    <p:sldId id="281" r:id="rId26"/>
    <p:sldId id="282" r:id="rId27"/>
    <p:sldId id="283" r:id="rId28"/>
    <p:sldId id="285" r:id="rId29"/>
    <p:sldId id="288"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4" r:id="rId43"/>
    <p:sldId id="307" r:id="rId44"/>
    <p:sldId id="308" r:id="rId45"/>
    <p:sldId id="309" r:id="rId46"/>
    <p:sldId id="310" r:id="rId47"/>
    <p:sldId id="311" r:id="rId48"/>
    <p:sldId id="312" r:id="rId49"/>
    <p:sldId id="317" r:id="rId50"/>
    <p:sldId id="318" r:id="rId51"/>
    <p:sldId id="321" r:id="rId52"/>
    <p:sldId id="319" r:id="rId53"/>
    <p:sldId id="320" r:id="rId54"/>
    <p:sldId id="322" r:id="rId55"/>
    <p:sldId id="323" r:id="rId56"/>
    <p:sldId id="324" r:id="rId57"/>
    <p:sldId id="326" r:id="rId58"/>
    <p:sldId id="325" r:id="rId59"/>
    <p:sldId id="315"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p:cViewPr varScale="1">
        <p:scale>
          <a:sx n="78" d="100"/>
          <a:sy n="78" d="100"/>
        </p:scale>
        <p:origin x="1627" y="77"/>
      </p:cViewPr>
      <p:guideLst>
        <p:guide orient="horz" pos="2160"/>
        <p:guide pos="2880"/>
      </p:guideLst>
    </p:cSldViewPr>
  </p:slideViewPr>
  <p:notesTextViewPr>
    <p:cViewPr>
      <p:scale>
        <a:sx n="100" d="100"/>
        <a:sy n="100" d="100"/>
      </p:scale>
      <p:origin x="0" y="0"/>
    </p:cViewPr>
  </p:notesTextViewPr>
  <p:sorterViewPr>
    <p:cViewPr>
      <p:scale>
        <a:sx n="190" d="100"/>
        <a:sy n="19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8284E0-61B3-4823-902B-CB2CBAD51E6E}" type="datetimeFigureOut">
              <a:rPr lang="en-US" smtClean="0"/>
              <a:pPr/>
              <a:t>5/16/2023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438579-2263-4212-B2E7-BF972AF50CC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78C19B-38D1-4824-89E4-3E5DDF34FBA7}" type="datetimeFigureOut">
              <a:rPr lang="en-US" smtClean="0"/>
              <a:pPr/>
              <a:t>5/16/2023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555950F-7423-44B7-9C8C-565BEA0FE1B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C19B-38D1-4824-89E4-3E5DDF34FBA7}" type="datetimeFigureOut">
              <a:rPr lang="en-US" smtClean="0"/>
              <a:pPr/>
              <a:t>5/16/2023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55950F-7423-44B7-9C8C-565BEA0FE1B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isibang.ac.in/~athreya/incovid19/data.htmlwebsi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715436" cy="1582726"/>
          </a:xfrm>
        </p:spPr>
        <p:txBody>
          <a:bodyPr anchor="t">
            <a:normAutofit/>
          </a:bodyPr>
          <a:lstStyle/>
          <a:p>
            <a:r>
              <a:rPr lang="en-IN" sz="3600" dirty="0">
                <a:latin typeface="Times New Roman" pitchFamily="18" charset="0"/>
                <a:cs typeface="Times New Roman" pitchFamily="18" charset="0"/>
              </a:rPr>
              <a:t>Topic Name : </a:t>
            </a:r>
            <a:r>
              <a:rPr lang="en-IN" sz="3600" b="1" dirty="0">
                <a:latin typeface="Times New Roman" pitchFamily="18" charset="0"/>
                <a:cs typeface="Times New Roman" pitchFamily="18" charset="0"/>
              </a:rPr>
              <a:t>Artificial Neural Networks for Survival Data</a:t>
            </a:r>
            <a:endParaRPr lang="en-US"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500034" y="1589069"/>
            <a:ext cx="8229600" cy="5268931"/>
          </a:xfrm>
        </p:spPr>
        <p:txBody>
          <a:bodyPr>
            <a:normAutofit lnSpcReduction="10000"/>
          </a:bodyPr>
          <a:lstStyle/>
          <a:p>
            <a:pPr marL="0" indent="0" algn="ctr">
              <a:buNone/>
            </a:pPr>
            <a:r>
              <a:rPr lang="en-IN" dirty="0">
                <a:latin typeface="Segoe Print" panose="02000600000000000000" pitchFamily="2" charset="0"/>
              </a:rPr>
              <a:t>                                                           </a:t>
            </a:r>
            <a:r>
              <a:rPr lang="en-IN" sz="2600" dirty="0">
                <a:latin typeface="Times New Roman" pitchFamily="18" charset="0"/>
                <a:cs typeface="Times New Roman" pitchFamily="18" charset="0"/>
              </a:rPr>
              <a:t>Presented By </a:t>
            </a:r>
          </a:p>
          <a:p>
            <a:pPr marL="85725" indent="0" algn="ctr">
              <a:buNone/>
            </a:pPr>
            <a:r>
              <a:rPr lang="en-IN" sz="2600" dirty="0">
                <a:latin typeface="Times New Roman" pitchFamily="18" charset="0"/>
                <a:cs typeface="Times New Roman" pitchFamily="18" charset="0"/>
              </a:rPr>
              <a:t>	</a:t>
            </a:r>
            <a:r>
              <a:rPr lang="en-IN" sz="2600" dirty="0" err="1">
                <a:latin typeface="Times New Roman" pitchFamily="18" charset="0"/>
                <a:cs typeface="Times New Roman" pitchFamily="18" charset="0"/>
              </a:rPr>
              <a:t>Rushikesh</a:t>
            </a:r>
            <a:r>
              <a:rPr lang="en-IN" sz="2600" dirty="0">
                <a:latin typeface="Times New Roman" pitchFamily="18" charset="0"/>
                <a:cs typeface="Times New Roman" pitchFamily="18" charset="0"/>
              </a:rPr>
              <a:t> </a:t>
            </a:r>
            <a:r>
              <a:rPr lang="en-IN" sz="2600" dirty="0" err="1">
                <a:latin typeface="Times New Roman" pitchFamily="18" charset="0"/>
                <a:cs typeface="Times New Roman" pitchFamily="18" charset="0"/>
              </a:rPr>
              <a:t>Pawar</a:t>
            </a:r>
            <a:r>
              <a:rPr lang="en-IN" sz="2600" dirty="0">
                <a:latin typeface="Times New Roman" pitchFamily="18" charset="0"/>
                <a:cs typeface="Times New Roman" pitchFamily="18" charset="0"/>
              </a:rPr>
              <a:t>.(Applied Statistics 32)</a:t>
            </a:r>
          </a:p>
          <a:p>
            <a:pPr marL="85725" indent="0" algn="ctr">
              <a:buNone/>
            </a:pPr>
            <a:r>
              <a:rPr lang="en-IN" sz="2600" dirty="0" err="1">
                <a:latin typeface="Times New Roman" pitchFamily="18" charset="0"/>
                <a:cs typeface="Times New Roman" pitchFamily="18" charset="0"/>
              </a:rPr>
              <a:t>Suhas</a:t>
            </a:r>
            <a:r>
              <a:rPr lang="en-IN" sz="2600" dirty="0">
                <a:latin typeface="Times New Roman" pitchFamily="18" charset="0"/>
                <a:cs typeface="Times New Roman" pitchFamily="18" charset="0"/>
              </a:rPr>
              <a:t> </a:t>
            </a:r>
            <a:r>
              <a:rPr lang="en-IN" sz="2600" dirty="0" err="1">
                <a:latin typeface="Times New Roman" pitchFamily="18" charset="0"/>
                <a:cs typeface="Times New Roman" pitchFamily="18" charset="0"/>
              </a:rPr>
              <a:t>Pawar</a:t>
            </a:r>
            <a:r>
              <a:rPr lang="en-IN" sz="2600" dirty="0">
                <a:latin typeface="Times New Roman" pitchFamily="18" charset="0"/>
                <a:cs typeface="Times New Roman" pitchFamily="18" charset="0"/>
              </a:rPr>
              <a:t>.(Applied Statistics 41)</a:t>
            </a:r>
          </a:p>
          <a:p>
            <a:pPr algn="ctr">
              <a:buNone/>
            </a:pPr>
            <a:endParaRPr lang="en-IN" dirty="0">
              <a:latin typeface="Times New Roman" pitchFamily="18" charset="0"/>
              <a:cs typeface="Times New Roman" pitchFamily="18" charset="0"/>
            </a:endParaRPr>
          </a:p>
          <a:p>
            <a:pPr algn="ctr">
              <a:buNone/>
            </a:pPr>
            <a:r>
              <a:rPr lang="en-IN" sz="2800" dirty="0">
                <a:latin typeface="Times New Roman" pitchFamily="18" charset="0"/>
                <a:cs typeface="Times New Roman" pitchFamily="18" charset="0"/>
              </a:rPr>
              <a:t>PROJECT GUIDE</a:t>
            </a:r>
            <a:r>
              <a:rPr lang="en-US" sz="2800" dirty="0">
                <a:latin typeface="Times New Roman" pitchFamily="18" charset="0"/>
                <a:cs typeface="Times New Roman" pitchFamily="18" charset="0"/>
              </a:rPr>
              <a:t> </a:t>
            </a:r>
          </a:p>
          <a:p>
            <a:pPr algn="ctr">
              <a:buNone/>
            </a:pPr>
            <a:r>
              <a:rPr lang="en-IN" sz="2800" dirty="0">
                <a:latin typeface="Times New Roman" pitchFamily="18" charset="0"/>
                <a:cs typeface="Times New Roman" pitchFamily="18" charset="0"/>
              </a:rPr>
              <a:t>Mr. </a:t>
            </a:r>
            <a:r>
              <a:rPr lang="en-IN" sz="2800" dirty="0" err="1">
                <a:latin typeface="Times New Roman" pitchFamily="18" charset="0"/>
                <a:cs typeface="Times New Roman" pitchFamily="18" charset="0"/>
              </a:rPr>
              <a:t>Agniva</a:t>
            </a:r>
            <a:r>
              <a:rPr lang="en-IN" sz="2800" dirty="0">
                <a:latin typeface="Times New Roman" pitchFamily="18" charset="0"/>
                <a:cs typeface="Times New Roman" pitchFamily="18" charset="0"/>
              </a:rPr>
              <a:t> Das </a:t>
            </a:r>
          </a:p>
          <a:p>
            <a:pPr algn="ctr">
              <a:buNone/>
            </a:pPr>
            <a:endParaRPr lang="en-IN" dirty="0">
              <a:latin typeface="Times New Roman" pitchFamily="18" charset="0"/>
              <a:cs typeface="Times New Roman" pitchFamily="18" charset="0"/>
            </a:endParaRPr>
          </a:p>
          <a:p>
            <a:pPr algn="ctr">
              <a:buNone/>
            </a:pPr>
            <a:r>
              <a:rPr lang="en-IN" sz="2600" dirty="0">
                <a:latin typeface="Times New Roman" pitchFamily="18" charset="0"/>
                <a:cs typeface="Times New Roman" pitchFamily="18" charset="0"/>
              </a:rPr>
              <a:t>DEPARTMENT OF STATISTICS</a:t>
            </a:r>
          </a:p>
          <a:p>
            <a:pPr algn="ctr">
              <a:buNone/>
            </a:pPr>
            <a:r>
              <a:rPr lang="en-IN" sz="2600" dirty="0">
                <a:latin typeface="Times New Roman" pitchFamily="18" charset="0"/>
                <a:cs typeface="Times New Roman" pitchFamily="18" charset="0"/>
              </a:rPr>
              <a:t>SARDAR PATEL UNIVERSITY </a:t>
            </a:r>
          </a:p>
          <a:p>
            <a:pPr algn="ctr">
              <a:buNone/>
            </a:pPr>
            <a:r>
              <a:rPr lang="en-IN" sz="2600" dirty="0">
                <a:latin typeface="Times New Roman" pitchFamily="18" charset="0"/>
                <a:cs typeface="Times New Roman" pitchFamily="18" charset="0"/>
              </a:rPr>
              <a:t>VALLABH VIDYANAGAR</a:t>
            </a:r>
          </a:p>
          <a:p>
            <a:pPr algn="ctr">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678A4A91-CD8D-4729-898D-9C123808833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47664" y="-8634"/>
            <a:ext cx="5904656" cy="4206340"/>
          </a:xfrm>
        </p:spPr>
      </p:pic>
      <p:sp>
        <p:nvSpPr>
          <p:cNvPr id="4" name="Title 1">
            <a:extLst>
              <a:ext uri="{FF2B5EF4-FFF2-40B4-BE49-F238E27FC236}">
                <a16:creationId xmlns:a16="http://schemas.microsoft.com/office/drawing/2014/main" id="{6AA7A87C-6A16-4DB2-9FF0-F82941C302CA}"/>
              </a:ext>
            </a:extLst>
          </p:cNvPr>
          <p:cNvSpPr txBox="1">
            <a:spLocks/>
          </p:cNvSpPr>
          <p:nvPr/>
        </p:nvSpPr>
        <p:spPr>
          <a:xfrm>
            <a:off x="385192" y="4725144"/>
            <a:ext cx="8229600" cy="2007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sz="2800" u="sng" dirty="0">
                <a:latin typeface="Times New Roman" panose="02020603050405020304" pitchFamily="18" charset="0"/>
                <a:cs typeface="Times New Roman" panose="02020603050405020304" pitchFamily="18" charset="0"/>
              </a:rPr>
              <a:t>Bias Value </a:t>
            </a:r>
            <a:r>
              <a:rPr lang="en-US" sz="28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bias node is an extra node added to each hidden and output layer, and it connects to every node within each respective layer</a:t>
            </a:r>
            <a:r>
              <a:rPr lang="en-US" sz="2800" dirty="0">
                <a:latin typeface="Times New Roman" panose="02020603050405020304" pitchFamily="18" charset="0"/>
                <a:cs typeface="Times New Roman" panose="02020603050405020304" pitchFamily="18" charset="0"/>
              </a:rPr>
              <a:t>. </a:t>
            </a:r>
            <a:endParaRPr lang="en-IN" sz="2800" dirty="0"/>
          </a:p>
        </p:txBody>
      </p:sp>
    </p:spTree>
    <p:extLst>
      <p:ext uri="{BB962C8B-B14F-4D97-AF65-F5344CB8AC3E}">
        <p14:creationId xmlns:p14="http://schemas.microsoft.com/office/powerpoint/2010/main" val="69289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C0AF107-7DDB-4E87-86CD-04539E68ED41}"/>
              </a:ext>
            </a:extLst>
          </p:cNvPr>
          <p:cNvSpPr txBox="1"/>
          <p:nvPr/>
        </p:nvSpPr>
        <p:spPr>
          <a:xfrm>
            <a:off x="2123728" y="2264780"/>
            <a:ext cx="4896544" cy="646331"/>
          </a:xfrm>
          <a:prstGeom prst="rect">
            <a:avLst/>
          </a:prstGeom>
          <a:noFill/>
        </p:spPr>
        <p:txBody>
          <a:bodyPr wrap="square" rtlCol="0">
            <a:spAutoFit/>
          </a:bodyPr>
          <a:lstStyle/>
          <a:p>
            <a:r>
              <a:rPr lang="en-IN" sz="3600" dirty="0"/>
              <a:t>Forward Propagation</a:t>
            </a:r>
          </a:p>
        </p:txBody>
      </p:sp>
      <p:sp>
        <p:nvSpPr>
          <p:cNvPr id="9" name="Title 1">
            <a:extLst>
              <a:ext uri="{FF2B5EF4-FFF2-40B4-BE49-F238E27FC236}">
                <a16:creationId xmlns:a16="http://schemas.microsoft.com/office/drawing/2014/main" id="{E6ACDC15-16C4-4641-B5AD-FB7363A7C270}"/>
              </a:ext>
            </a:extLst>
          </p:cNvPr>
          <p:cNvSpPr>
            <a:spLocks noGrp="1"/>
          </p:cNvSpPr>
          <p:nvPr>
            <p:ph type="title"/>
          </p:nvPr>
        </p:nvSpPr>
        <p:spPr>
          <a:xfrm>
            <a:off x="457200" y="692696"/>
            <a:ext cx="8229600" cy="1343969"/>
          </a:xfrm>
        </p:spPr>
        <p:txBody>
          <a:bodyPr>
            <a:noAutofit/>
          </a:bodyPr>
          <a:lstStyle/>
          <a:p>
            <a:pPr marL="342900" indent="-342900" algn="l">
              <a:spcBef>
                <a:spcPct val="20000"/>
              </a:spcBef>
              <a:buFont typeface="Arial" pitchFamily="34" charset="0"/>
              <a:buChar char="•"/>
            </a:pPr>
            <a:r>
              <a:rPr lang="en-US" sz="2400" u="sng" dirty="0">
                <a:latin typeface="Times New Roman" panose="02020603050405020304" pitchFamily="18" charset="0"/>
                <a:ea typeface="+mn-ea"/>
                <a:cs typeface="Times New Roman" panose="02020603050405020304" pitchFamily="18" charset="0"/>
              </a:rPr>
              <a:t>Weight Value </a:t>
            </a:r>
            <a:r>
              <a:rPr lang="en-US" sz="2400" dirty="0">
                <a:latin typeface="Times New Roman" panose="02020603050405020304" pitchFamily="18" charset="0"/>
                <a:ea typeface="+mn-ea"/>
                <a:cs typeface="Times New Roman" panose="02020603050405020304" pitchFamily="18" charset="0"/>
              </a:rPr>
              <a:t>- A weight is a variable that sits on an edge between nodes. The output of every node in a layer is multiplied by a weight, then summed with other weighted nodes in that layer to become the net input of a node in the following layer</a:t>
            </a:r>
            <a:br>
              <a:rPr lang="en-US" sz="2400" dirty="0">
                <a:latin typeface="Times New Roman" panose="02020603050405020304" pitchFamily="18" charset="0"/>
                <a:ea typeface="+mn-ea"/>
                <a:cs typeface="Times New Roman" panose="02020603050405020304" pitchFamily="18" charset="0"/>
              </a:rPr>
            </a:br>
            <a:endParaRPr lang="en-IN" sz="2400" dirty="0">
              <a:latin typeface="Times New Roman" panose="02020603050405020304" pitchFamily="18" charset="0"/>
              <a:ea typeface="+mn-ea"/>
              <a:cs typeface="Times New Roman" panose="02020603050405020304" pitchFamily="18" charset="0"/>
            </a:endParaRPr>
          </a:p>
        </p:txBody>
      </p:sp>
      <p:pic>
        <p:nvPicPr>
          <p:cNvPr id="10" name="Picture 9">
            <a:extLst>
              <a:ext uri="{FF2B5EF4-FFF2-40B4-BE49-F238E27FC236}">
                <a16:creationId xmlns:a16="http://schemas.microsoft.com/office/drawing/2014/main" id="{50B9FE57-4F4C-4004-8305-BC17CDB338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3108354"/>
            <a:ext cx="6696744" cy="3663107"/>
          </a:xfrm>
          <a:prstGeom prst="rect">
            <a:avLst/>
          </a:prstGeom>
        </p:spPr>
      </p:pic>
    </p:spTree>
    <p:extLst>
      <p:ext uri="{BB962C8B-B14F-4D97-AF65-F5344CB8AC3E}">
        <p14:creationId xmlns:p14="http://schemas.microsoft.com/office/powerpoint/2010/main" val="4265843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83034-76B5-41AF-B47B-E7314FD0BA1A}"/>
              </a:ext>
            </a:extLst>
          </p:cNvPr>
          <p:cNvSpPr>
            <a:spLocks noGrp="1"/>
          </p:cNvSpPr>
          <p:nvPr>
            <p:ph idx="1"/>
          </p:nvPr>
        </p:nvSpPr>
        <p:spPr>
          <a:xfrm>
            <a:off x="251520" y="4149080"/>
            <a:ext cx="8229600" cy="2304255"/>
          </a:xfrm>
        </p:spPr>
        <p:txBody>
          <a:bodyPr>
            <a:noAutofit/>
          </a:bodyPr>
          <a:lstStyle/>
          <a:p>
            <a:r>
              <a:rPr lang="en-IN" sz="2400" b="1" u="sng" dirty="0"/>
              <a:t>Forward propagation </a:t>
            </a:r>
            <a:r>
              <a:rPr lang="en-IN" sz="2400" dirty="0"/>
              <a:t>: </a:t>
            </a:r>
            <a:r>
              <a:rPr lang="en-US" sz="2400" dirty="0"/>
              <a:t>we can investigate how input moves through the network to become output. This process is technically called forward propagation.</a:t>
            </a:r>
          </a:p>
          <a:p>
            <a:r>
              <a:rPr lang="en-US" sz="2400" dirty="0"/>
              <a:t>When input is passed into the network, it moves from one layer to the next until it passes through the output layer.</a:t>
            </a:r>
            <a:r>
              <a:rPr lang="en-IN" sz="2400" dirty="0"/>
              <a:t>An </a:t>
            </a:r>
            <a:r>
              <a:rPr lang="en-IN" sz="2400" b="1" i="1" dirty="0"/>
              <a:t>Activation </a:t>
            </a:r>
            <a:r>
              <a:rPr lang="en-US" sz="2400" b="1" i="1" dirty="0"/>
              <a:t>functions </a:t>
            </a:r>
            <a:r>
              <a:rPr lang="en-US" sz="2400" dirty="0"/>
              <a:t>are repeatedly used to make all of this possible.</a:t>
            </a:r>
          </a:p>
        </p:txBody>
      </p:sp>
      <p:pic>
        <p:nvPicPr>
          <p:cNvPr id="6" name="Picture 5">
            <a:extLst>
              <a:ext uri="{FF2B5EF4-FFF2-40B4-BE49-F238E27FC236}">
                <a16:creationId xmlns:a16="http://schemas.microsoft.com/office/drawing/2014/main" id="{6610296C-BD45-4A07-A01D-63CA2553B9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404665"/>
            <a:ext cx="7711030" cy="3312368"/>
          </a:xfrm>
          <a:prstGeom prst="rect">
            <a:avLst/>
          </a:prstGeom>
        </p:spPr>
      </p:pic>
    </p:spTree>
    <p:extLst>
      <p:ext uri="{BB962C8B-B14F-4D97-AF65-F5344CB8AC3E}">
        <p14:creationId xmlns:p14="http://schemas.microsoft.com/office/powerpoint/2010/main" val="145631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1BD3457-9CA3-44DA-85E9-D44279B6A212}"/>
                  </a:ext>
                </a:extLst>
              </p:cNvPr>
              <p:cNvSpPr>
                <a:spLocks noGrp="1"/>
              </p:cNvSpPr>
              <p:nvPr>
                <p:ph type="title"/>
              </p:nvPr>
            </p:nvSpPr>
            <p:spPr>
              <a:xfrm>
                <a:off x="457200" y="274638"/>
                <a:ext cx="8229600" cy="2074242"/>
              </a:xfrm>
            </p:spPr>
            <p:txBody>
              <a:bodyPr/>
              <a:lstStyle/>
              <a:p>
                <a14:m>
                  <m:oMath xmlns:m="http://schemas.openxmlformats.org/officeDocument/2006/math">
                    <m:r>
                      <a:rPr lang="cy-GB" i="1" smtClean="0">
                        <a:latin typeface="Cambria Math" panose="02040503050406030204" pitchFamily="18" charset="0"/>
                      </a:rPr>
                      <m:t>ŷ</m:t>
                    </m:r>
                    <m:r>
                      <a:rPr lang="pt-BR" i="1" smtClean="0">
                        <a:latin typeface="Cambria Math" panose="02040503050406030204" pitchFamily="18" charset="0"/>
                      </a:rPr>
                      <m:t>=</m:t>
                    </m:r>
                    <m:r>
                      <a:rPr lang="en-IN" b="0" i="1" smtClean="0">
                        <a:latin typeface="Cambria Math" panose="02040503050406030204" pitchFamily="18" charset="0"/>
                      </a:rPr>
                      <m:t>𝑔</m:t>
                    </m:r>
                    <m:r>
                      <a:rPr lang="en-IN" b="0" i="1" smtClean="0">
                        <a:latin typeface="Cambria Math" panose="02040503050406030204" pitchFamily="18" charset="0"/>
                      </a:rPr>
                      <m:t>(</m:t>
                    </m:r>
                    <m:r>
                      <a:rPr lang="en-IN" b="0" i="1" smtClean="0">
                        <a:latin typeface="Cambria Math" panose="02040503050406030204" pitchFamily="18" charset="0"/>
                      </a:rPr>
                      <m:t>𝑏</m:t>
                    </m:r>
                    <m:r>
                      <a:rPr lang="en-IN" b="0" i="1" baseline="-25000" smtClean="0">
                        <a:latin typeface="Cambria Math" panose="02040503050406030204" pitchFamily="18" charset="0"/>
                      </a:rPr>
                      <m:t>0</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𝑚</m:t>
                        </m:r>
                      </m:sup>
                      <m:e>
                        <m:r>
                          <a:rPr lang="en-IN" b="0" i="1" smtClean="0">
                            <a:latin typeface="Cambria Math" panose="02040503050406030204" pitchFamily="18" charset="0"/>
                          </a:rPr>
                          <m:t>𝑋</m:t>
                        </m:r>
                        <m:r>
                          <a:rPr lang="en-IN" b="0" i="1" baseline="-25000" smtClean="0">
                            <a:latin typeface="Cambria Math" panose="02040503050406030204" pitchFamily="18" charset="0"/>
                          </a:rPr>
                          <m:t>𝑖</m:t>
                        </m:r>
                        <m:r>
                          <a:rPr lang="en-IN" b="0" i="1" smtClean="0">
                            <a:latin typeface="Cambria Math" panose="02040503050406030204" pitchFamily="18" charset="0"/>
                          </a:rPr>
                          <m:t>𝑊</m:t>
                        </m:r>
                        <m:r>
                          <a:rPr lang="en-IN" b="0" i="1" baseline="-25000" smtClean="0">
                            <a:latin typeface="Cambria Math" panose="02040503050406030204" pitchFamily="18" charset="0"/>
                          </a:rPr>
                          <m:t>𝑖</m:t>
                        </m:r>
                      </m:e>
                    </m:nary>
                  </m:oMath>
                </a14:m>
                <a:r>
                  <a:rPr lang="en-IN" dirty="0"/>
                  <a:t>)</a:t>
                </a:r>
              </a:p>
            </p:txBody>
          </p:sp>
        </mc:Choice>
        <mc:Fallback xmlns="">
          <p:sp>
            <p:nvSpPr>
              <p:cNvPr id="2" name="Title 1">
                <a:extLst>
                  <a:ext uri="{FF2B5EF4-FFF2-40B4-BE49-F238E27FC236}">
                    <a16:creationId xmlns:a16="http://schemas.microsoft.com/office/drawing/2014/main" xmlns="" id="{E1BD3457-9CA3-44DA-85E9-D44279B6A212}"/>
                  </a:ext>
                </a:extLst>
              </p:cNvPr>
              <p:cNvSpPr>
                <a:spLocks noGrp="1" noRot="1" noChangeAspect="1" noMove="1" noResize="1" noEditPoints="1" noAdjustHandles="1" noChangeArrowheads="1" noChangeShapeType="1" noTextEdit="1"/>
              </p:cNvSpPr>
              <p:nvPr>
                <p:ph type="title"/>
              </p:nvPr>
            </p:nvSpPr>
            <p:spPr>
              <a:xfrm>
                <a:off x="457200" y="274638"/>
                <a:ext cx="8229600" cy="2074242"/>
              </a:xfrm>
              <a:blipFill>
                <a:blip r:embed="rId2" cstate="print"/>
                <a:stretch>
                  <a:fillRect/>
                </a:stretch>
              </a:blipFill>
            </p:spPr>
            <p:txBody>
              <a:bodyPr/>
              <a:lstStyle/>
              <a:p>
                <a:r>
                  <a:rPr lang="en-IN" dirty="0">
                    <a:noFill/>
                  </a:rPr>
                  <a:t> </a:t>
                </a:r>
              </a:p>
            </p:txBody>
          </p:sp>
        </mc:Fallback>
      </mc:AlternateContent>
      <p:sp>
        <p:nvSpPr>
          <p:cNvPr id="3" name="TextBox 2">
            <a:extLst>
              <a:ext uri="{FF2B5EF4-FFF2-40B4-BE49-F238E27FC236}">
                <a16:creationId xmlns:a16="http://schemas.microsoft.com/office/drawing/2014/main" id="{AAA2D878-7CE9-4D04-85DD-90A39EF8D265}"/>
              </a:ext>
            </a:extLst>
          </p:cNvPr>
          <p:cNvSpPr txBox="1"/>
          <p:nvPr/>
        </p:nvSpPr>
        <p:spPr>
          <a:xfrm>
            <a:off x="1187624" y="2742131"/>
            <a:ext cx="936104" cy="369332"/>
          </a:xfrm>
          <a:prstGeom prst="rect">
            <a:avLst/>
          </a:prstGeom>
          <a:noFill/>
        </p:spPr>
        <p:txBody>
          <a:bodyPr wrap="square" rtlCol="0">
            <a:spAutoFit/>
          </a:bodyPr>
          <a:lstStyle/>
          <a:p>
            <a:r>
              <a:rPr lang="en-IN" dirty="0"/>
              <a:t>Output</a:t>
            </a:r>
          </a:p>
        </p:txBody>
      </p:sp>
      <p:sp>
        <p:nvSpPr>
          <p:cNvPr id="4" name="TextBox 3">
            <a:extLst>
              <a:ext uri="{FF2B5EF4-FFF2-40B4-BE49-F238E27FC236}">
                <a16:creationId xmlns:a16="http://schemas.microsoft.com/office/drawing/2014/main" id="{FF8D07A3-7E18-4C72-ACFE-9317D6AC8640}"/>
              </a:ext>
            </a:extLst>
          </p:cNvPr>
          <p:cNvSpPr txBox="1"/>
          <p:nvPr/>
        </p:nvSpPr>
        <p:spPr>
          <a:xfrm>
            <a:off x="2555776" y="2707681"/>
            <a:ext cx="1368152" cy="923330"/>
          </a:xfrm>
          <a:prstGeom prst="rect">
            <a:avLst/>
          </a:prstGeom>
          <a:noFill/>
        </p:spPr>
        <p:txBody>
          <a:bodyPr wrap="square" rtlCol="0">
            <a:spAutoFit/>
          </a:bodyPr>
          <a:lstStyle/>
          <a:p>
            <a:r>
              <a:rPr lang="en-IN" dirty="0"/>
              <a:t>Non-linear Activation function</a:t>
            </a:r>
          </a:p>
        </p:txBody>
      </p:sp>
      <p:sp>
        <p:nvSpPr>
          <p:cNvPr id="5" name="TextBox 4">
            <a:extLst>
              <a:ext uri="{FF2B5EF4-FFF2-40B4-BE49-F238E27FC236}">
                <a16:creationId xmlns:a16="http://schemas.microsoft.com/office/drawing/2014/main" id="{EADDE3E3-930C-4628-85E6-86602755A9C0}"/>
              </a:ext>
            </a:extLst>
          </p:cNvPr>
          <p:cNvSpPr txBox="1"/>
          <p:nvPr/>
        </p:nvSpPr>
        <p:spPr>
          <a:xfrm>
            <a:off x="4427984" y="2712124"/>
            <a:ext cx="1152128" cy="369332"/>
          </a:xfrm>
          <a:prstGeom prst="rect">
            <a:avLst/>
          </a:prstGeom>
          <a:noFill/>
        </p:spPr>
        <p:txBody>
          <a:bodyPr wrap="square" rtlCol="0">
            <a:spAutoFit/>
          </a:bodyPr>
          <a:lstStyle/>
          <a:p>
            <a:r>
              <a:rPr lang="en-IN" dirty="0"/>
              <a:t>Bias</a:t>
            </a:r>
          </a:p>
        </p:txBody>
      </p:sp>
      <p:sp>
        <p:nvSpPr>
          <p:cNvPr id="6" name="TextBox 5">
            <a:extLst>
              <a:ext uri="{FF2B5EF4-FFF2-40B4-BE49-F238E27FC236}">
                <a16:creationId xmlns:a16="http://schemas.microsoft.com/office/drawing/2014/main" id="{6EAC1212-2E8F-48BB-9D8E-D3393243ADBA}"/>
              </a:ext>
            </a:extLst>
          </p:cNvPr>
          <p:cNvSpPr txBox="1"/>
          <p:nvPr/>
        </p:nvSpPr>
        <p:spPr>
          <a:xfrm>
            <a:off x="6012160" y="2742131"/>
            <a:ext cx="2912390" cy="369332"/>
          </a:xfrm>
          <a:prstGeom prst="rect">
            <a:avLst/>
          </a:prstGeom>
          <a:noFill/>
        </p:spPr>
        <p:txBody>
          <a:bodyPr wrap="square" rtlCol="0">
            <a:spAutoFit/>
          </a:bodyPr>
          <a:lstStyle/>
          <a:p>
            <a:r>
              <a:rPr lang="en-IN" dirty="0"/>
              <a:t>Linear combination of inputs</a:t>
            </a:r>
          </a:p>
        </p:txBody>
      </p:sp>
      <p:cxnSp>
        <p:nvCxnSpPr>
          <p:cNvPr id="8" name="Straight Arrow Connector 7">
            <a:extLst>
              <a:ext uri="{FF2B5EF4-FFF2-40B4-BE49-F238E27FC236}">
                <a16:creationId xmlns:a16="http://schemas.microsoft.com/office/drawing/2014/main" id="{05304027-72DF-47AD-A42E-FFD0C1E21F76}"/>
              </a:ext>
            </a:extLst>
          </p:cNvPr>
          <p:cNvCxnSpPr/>
          <p:nvPr/>
        </p:nvCxnSpPr>
        <p:spPr>
          <a:xfrm flipV="1">
            <a:off x="1763688" y="1772816"/>
            <a:ext cx="72008"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14E304-28A3-4B4F-9E57-20F47F2027D5}"/>
              </a:ext>
            </a:extLst>
          </p:cNvPr>
          <p:cNvCxnSpPr>
            <a:cxnSpLocks/>
          </p:cNvCxnSpPr>
          <p:nvPr/>
        </p:nvCxnSpPr>
        <p:spPr>
          <a:xfrm flipV="1">
            <a:off x="2915816" y="1772816"/>
            <a:ext cx="0"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B088B0-0782-4CC9-908C-5CF3DCEDF6DF}"/>
              </a:ext>
            </a:extLst>
          </p:cNvPr>
          <p:cNvCxnSpPr>
            <a:cxnSpLocks/>
          </p:cNvCxnSpPr>
          <p:nvPr/>
        </p:nvCxnSpPr>
        <p:spPr>
          <a:xfrm flipH="1" flipV="1">
            <a:off x="4139952" y="1844824"/>
            <a:ext cx="432048" cy="862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B04B86-99C6-49F4-956E-9C5835E27F67}"/>
              </a:ext>
            </a:extLst>
          </p:cNvPr>
          <p:cNvCxnSpPr>
            <a:cxnSpLocks/>
          </p:cNvCxnSpPr>
          <p:nvPr/>
        </p:nvCxnSpPr>
        <p:spPr>
          <a:xfrm flipH="1" flipV="1">
            <a:off x="6701407" y="2114077"/>
            <a:ext cx="174849" cy="593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DE3A47A-26D9-416F-88B3-F407CDAF98D4}"/>
              </a:ext>
            </a:extLst>
          </p:cNvPr>
          <p:cNvSpPr txBox="1"/>
          <p:nvPr/>
        </p:nvSpPr>
        <p:spPr>
          <a:xfrm>
            <a:off x="174340" y="3776545"/>
            <a:ext cx="8363272" cy="3108543"/>
          </a:xfrm>
          <a:prstGeom prst="rect">
            <a:avLst/>
          </a:prstGeom>
          <a:noFill/>
        </p:spPr>
        <p:txBody>
          <a:bodyPr wrap="square" rtlCol="0">
            <a:spAutoFit/>
          </a:bodyPr>
          <a:lstStyle/>
          <a:p>
            <a:r>
              <a:rPr lang="en-IN" sz="2000" b="1" dirty="0">
                <a:latin typeface="Times New Roman" pitchFamily="18" charset="0"/>
                <a:cs typeface="Times New Roman" pitchFamily="18" charset="0"/>
              </a:rPr>
              <a:t>Activation functio</a:t>
            </a:r>
            <a:r>
              <a:rPr lang="en-IN" sz="2000" dirty="0">
                <a:latin typeface="Times New Roman" pitchFamily="18" charset="0"/>
                <a:cs typeface="Times New Roman" pitchFamily="18" charset="0"/>
              </a:rPr>
              <a:t>n : </a:t>
            </a:r>
          </a:p>
          <a:p>
            <a:pPr marL="285750" indent="-285750">
              <a:buFont typeface="Arial" panose="020B0604020202020204" pitchFamily="34" charset="0"/>
              <a:buChar char="•"/>
            </a:pPr>
            <a:r>
              <a:rPr lang="en-IN" sz="2000" dirty="0">
                <a:latin typeface="Times New Roman" pitchFamily="18" charset="0"/>
                <a:cs typeface="Times New Roman" pitchFamily="18" charset="0"/>
              </a:rPr>
              <a:t>purpose of Activation function is to introduce non linearity into the network . It is an transformation that we do over the input before sending it to the next layer of neurons </a:t>
            </a:r>
          </a:p>
          <a:p>
            <a:pPr marL="285750" indent="-285750">
              <a:buFont typeface="Arial" panose="020B0604020202020204" pitchFamily="34" charset="0"/>
              <a:buChar char="•"/>
            </a:pPr>
            <a:r>
              <a:rPr lang="en-US" sz="2000" dirty="0">
                <a:latin typeface="Times New Roman" pitchFamily="18" charset="0"/>
                <a:cs typeface="Times New Roman" pitchFamily="18" charset="0"/>
              </a:rPr>
              <a:t>Some of the types of Activation function are</a:t>
            </a:r>
          </a:p>
          <a:p>
            <a:pPr marL="800100" lvl="1" indent="-342900">
              <a:buFont typeface="+mj-lt"/>
              <a:buAutoNum type="arabicPeriod"/>
            </a:pPr>
            <a:r>
              <a:rPr lang="en-US" sz="2000" dirty="0">
                <a:latin typeface="Times New Roman" pitchFamily="18" charset="0"/>
                <a:cs typeface="Times New Roman" pitchFamily="18" charset="0"/>
              </a:rPr>
              <a:t>Sigmoid Function (also called as </a:t>
            </a:r>
            <a:r>
              <a:rPr lang="en-IN" sz="2000" dirty="0">
                <a:latin typeface="Times New Roman" pitchFamily="18" charset="0"/>
                <a:cs typeface="Times New Roman" pitchFamily="18" charset="0"/>
              </a:rPr>
              <a:t>logistic activation function )</a:t>
            </a:r>
          </a:p>
          <a:p>
            <a:pPr marL="800100" lvl="1" indent="-342900">
              <a:buFont typeface="+mj-lt"/>
              <a:buAutoNum type="arabicPeriod"/>
            </a:pPr>
            <a:r>
              <a:rPr lang="en-IN" sz="2000" dirty="0">
                <a:latin typeface="Times New Roman" pitchFamily="18" charset="0"/>
                <a:cs typeface="Times New Roman" pitchFamily="18" charset="0"/>
              </a:rPr>
              <a:t>Hyperbolic Tangent function (tanh)</a:t>
            </a:r>
          </a:p>
          <a:p>
            <a:pPr marL="800100" lvl="1" indent="-342900">
              <a:buFont typeface="+mj-lt"/>
              <a:buAutoNum type="arabicPeriod"/>
            </a:pPr>
            <a:r>
              <a:rPr lang="en-IN" sz="2000" dirty="0">
                <a:latin typeface="Times New Roman" pitchFamily="18" charset="0"/>
                <a:cs typeface="Times New Roman" pitchFamily="18" charset="0"/>
              </a:rPr>
              <a:t>Rectified Linear Unit (</a:t>
            </a:r>
            <a:r>
              <a:rPr lang="en-IN" sz="2000" dirty="0" err="1">
                <a:latin typeface="Times New Roman" pitchFamily="18" charset="0"/>
                <a:cs typeface="Times New Roman" pitchFamily="18" charset="0"/>
              </a:rPr>
              <a:t>ReLU</a:t>
            </a:r>
            <a:r>
              <a:rPr lang="en-IN" sz="2000" dirty="0">
                <a:latin typeface="Times New Roman" pitchFamily="18" charset="0"/>
                <a:cs typeface="Times New Roman" pitchFamily="18" charset="0"/>
              </a:rPr>
              <a:t>) </a:t>
            </a:r>
          </a:p>
          <a:p>
            <a:pPr marL="800100" lvl="1" indent="-342900">
              <a:buFont typeface="+mj-lt"/>
              <a:buAutoNum type="arabicPeriod"/>
            </a:pPr>
            <a:endParaRPr lang="en-US" dirty="0"/>
          </a:p>
          <a:p>
            <a:pPr marL="800100" lvl="1" indent="-342900">
              <a:buFont typeface="+mj-lt"/>
              <a:buAutoNum type="arabicPeriod"/>
            </a:pPr>
            <a:endParaRPr lang="en-IN" dirty="0"/>
          </a:p>
        </p:txBody>
      </p:sp>
    </p:spTree>
    <p:extLst>
      <p:ext uri="{BB962C8B-B14F-4D97-AF65-F5344CB8AC3E}">
        <p14:creationId xmlns:p14="http://schemas.microsoft.com/office/powerpoint/2010/main" val="282829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D53BB-47AA-4358-8E4F-362972E1C0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092" y="4653136"/>
            <a:ext cx="3348372" cy="2038612"/>
          </a:xfrm>
          <a:prstGeom prst="rect">
            <a:avLst/>
          </a:prstGeom>
        </p:spPr>
      </p:pic>
      <p:pic>
        <p:nvPicPr>
          <p:cNvPr id="13" name="Picture 12">
            <a:extLst>
              <a:ext uri="{FF2B5EF4-FFF2-40B4-BE49-F238E27FC236}">
                <a16:creationId xmlns:a16="http://schemas.microsoft.com/office/drawing/2014/main" id="{6954DC18-B866-402F-95CD-EC56138E0A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0"/>
            <a:ext cx="3456384" cy="2110057"/>
          </a:xfrm>
          <a:prstGeom prst="rect">
            <a:avLst/>
          </a:prstGeom>
        </p:spPr>
      </p:pic>
      <p:pic>
        <p:nvPicPr>
          <p:cNvPr id="15" name="Picture 14">
            <a:extLst>
              <a:ext uri="{FF2B5EF4-FFF2-40B4-BE49-F238E27FC236}">
                <a16:creationId xmlns:a16="http://schemas.microsoft.com/office/drawing/2014/main" id="{D0D2AD6A-FDA2-4AC0-BFC1-FF7DDEF86D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6096" y="2564904"/>
            <a:ext cx="3456384" cy="1913932"/>
          </a:xfrm>
          <a:prstGeom prst="rect">
            <a:avLst/>
          </a:prstGeom>
        </p:spPr>
      </p:pic>
      <p:sp>
        <p:nvSpPr>
          <p:cNvPr id="17" name="TextBox 16">
            <a:extLst>
              <a:ext uri="{FF2B5EF4-FFF2-40B4-BE49-F238E27FC236}">
                <a16:creationId xmlns:a16="http://schemas.microsoft.com/office/drawing/2014/main" id="{AF4E9C70-8439-4B6D-AC5A-D74580B2AE71}"/>
              </a:ext>
            </a:extLst>
          </p:cNvPr>
          <p:cNvSpPr txBox="1"/>
          <p:nvPr/>
        </p:nvSpPr>
        <p:spPr>
          <a:xfrm>
            <a:off x="124665" y="345120"/>
            <a:ext cx="2125920" cy="369332"/>
          </a:xfrm>
          <a:prstGeom prst="rect">
            <a:avLst/>
          </a:prstGeom>
          <a:noFill/>
        </p:spPr>
        <p:txBody>
          <a:bodyPr wrap="square" rtlCol="0">
            <a:spAutoFit/>
          </a:bodyPr>
          <a:lstStyle/>
          <a:p>
            <a:r>
              <a:rPr lang="en-US" dirty="0"/>
              <a:t>Sigmoid Function</a:t>
            </a:r>
            <a:endParaRPr lang="en-IN" dirty="0"/>
          </a:p>
        </p:txBody>
      </p:sp>
      <p:sp>
        <p:nvSpPr>
          <p:cNvPr id="23" name="TextBox 22">
            <a:extLst>
              <a:ext uri="{FF2B5EF4-FFF2-40B4-BE49-F238E27FC236}">
                <a16:creationId xmlns:a16="http://schemas.microsoft.com/office/drawing/2014/main" id="{5EE0ECD0-4D92-4F51-87AD-87EAB13EAF7D}"/>
              </a:ext>
            </a:extLst>
          </p:cNvPr>
          <p:cNvSpPr txBox="1"/>
          <p:nvPr/>
        </p:nvSpPr>
        <p:spPr>
          <a:xfrm>
            <a:off x="-72515" y="2731827"/>
            <a:ext cx="2520280" cy="369332"/>
          </a:xfrm>
          <a:prstGeom prst="rect">
            <a:avLst/>
          </a:prstGeom>
          <a:noFill/>
        </p:spPr>
        <p:txBody>
          <a:bodyPr wrap="square" rtlCol="0">
            <a:spAutoFit/>
          </a:bodyPr>
          <a:lstStyle/>
          <a:p>
            <a:pPr indent="182563"/>
            <a:r>
              <a:rPr lang="en-IN" dirty="0"/>
              <a:t>Hyperbolic Tangent</a:t>
            </a:r>
          </a:p>
        </p:txBody>
      </p:sp>
      <p:sp>
        <p:nvSpPr>
          <p:cNvPr id="25" name="TextBox 24">
            <a:extLst>
              <a:ext uri="{FF2B5EF4-FFF2-40B4-BE49-F238E27FC236}">
                <a16:creationId xmlns:a16="http://schemas.microsoft.com/office/drawing/2014/main" id="{D495FD9D-A1DF-4FF0-8C1E-5664B9F6D3F4}"/>
              </a:ext>
            </a:extLst>
          </p:cNvPr>
          <p:cNvSpPr txBox="1"/>
          <p:nvPr/>
        </p:nvSpPr>
        <p:spPr>
          <a:xfrm>
            <a:off x="-72515" y="4656869"/>
            <a:ext cx="2520280" cy="923330"/>
          </a:xfrm>
          <a:prstGeom prst="rect">
            <a:avLst/>
          </a:prstGeom>
          <a:noFill/>
        </p:spPr>
        <p:txBody>
          <a:bodyPr wrap="square" rtlCol="0">
            <a:spAutoFit/>
          </a:bodyPr>
          <a:lstStyle/>
          <a:p>
            <a:pPr marL="182563"/>
            <a:r>
              <a:rPr lang="en-IN" dirty="0"/>
              <a:t>Rectified Linear Unit (</a:t>
            </a:r>
            <a:r>
              <a:rPr lang="en-IN" dirty="0" err="1"/>
              <a:t>ReLU</a:t>
            </a:r>
            <a:r>
              <a:rPr lang="en-IN" dirty="0"/>
              <a:t>) </a:t>
            </a:r>
          </a:p>
          <a:p>
            <a:endParaRPr lang="en-IN"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B18D096-EBC0-462E-8885-734273310DF7}"/>
                  </a:ext>
                </a:extLst>
              </p:cNvPr>
              <p:cNvSpPr txBox="1"/>
              <p:nvPr/>
            </p:nvSpPr>
            <p:spPr>
              <a:xfrm>
                <a:off x="3033896" y="692696"/>
                <a:ext cx="1826136" cy="629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l-GR" i="1" smtClean="0">
                          <a:latin typeface="Cambria Math" panose="02040503050406030204" pitchFamily="18" charset="0"/>
                        </a:rPr>
                        <m:t>𝜙</m:t>
                      </m:r>
                      <m:r>
                        <a:rPr lang="el-GR" i="1" smtClean="0">
                          <a:latin typeface="Cambria Math" panose="02040503050406030204" pitchFamily="18" charset="0"/>
                        </a:rPr>
                        <m:t>(</m:t>
                      </m:r>
                      <m:r>
                        <a:rPr lang="en-IN" b="0" i="1" smtClean="0">
                          <a:latin typeface="Cambria Math" panose="02040503050406030204" pitchFamily="18" charset="0"/>
                        </a:rPr>
                        <m:t>𝑧</m:t>
                      </m:r>
                      <m:r>
                        <a:rPr lang="en-IN" b="0" i="1" smtClean="0">
                          <a:latin typeface="Cambria Math" panose="02040503050406030204" pitchFamily="18" charset="0"/>
                        </a:rPr>
                        <m:t>)=</m:t>
                      </m:r>
                      <m:f>
                        <m:fPr>
                          <m:ctrlPr>
                            <a:rPr lang="en-US"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m:t>
                          </m:r>
                          <m:r>
                            <a:rPr lang="en-IN" b="0" i="1" smtClean="0">
                              <a:latin typeface="Cambria Math" panose="02040503050406030204" pitchFamily="18" charset="0"/>
                            </a:rPr>
                            <m:t>𝑒</m:t>
                          </m:r>
                          <m:r>
                            <a:rPr lang="en-IN" b="0" i="1" baseline="30000" smtClean="0">
                              <a:latin typeface="Cambria Math" panose="02040503050406030204" pitchFamily="18" charset="0"/>
                            </a:rPr>
                            <m:t>_</m:t>
                          </m:r>
                          <m:r>
                            <a:rPr lang="en-IN" b="0" i="1" baseline="30000" smtClean="0">
                              <a:latin typeface="Cambria Math" panose="02040503050406030204" pitchFamily="18" charset="0"/>
                            </a:rPr>
                            <m:t>𝑧</m:t>
                          </m:r>
                        </m:den>
                      </m:f>
                    </m:oMath>
                  </m:oMathPara>
                </a14:m>
                <a:endParaRPr lang="en-IN" dirty="0"/>
              </a:p>
            </p:txBody>
          </p:sp>
        </mc:Choice>
        <mc:Fallback xmlns="">
          <p:sp>
            <p:nvSpPr>
              <p:cNvPr id="26" name="TextBox 25">
                <a:extLst>
                  <a:ext uri="{FF2B5EF4-FFF2-40B4-BE49-F238E27FC236}">
                    <a16:creationId xmlns:a16="http://schemas.microsoft.com/office/drawing/2014/main" xmlns="" xmlns:a14="http://schemas.microsoft.com/office/drawing/2010/main" id="{CB18D096-EBC0-462E-8885-734273310DF7}"/>
                  </a:ext>
                </a:extLst>
              </p:cNvPr>
              <p:cNvSpPr txBox="1">
                <a:spLocks noRot="1" noChangeAspect="1" noMove="1" noResize="1" noEditPoints="1" noAdjustHandles="1" noChangeArrowheads="1" noChangeShapeType="1" noTextEdit="1"/>
              </p:cNvSpPr>
              <p:nvPr/>
            </p:nvSpPr>
            <p:spPr>
              <a:xfrm>
                <a:off x="3033896" y="692696"/>
                <a:ext cx="1826136" cy="629018"/>
              </a:xfrm>
              <a:prstGeom prst="rect">
                <a:avLst/>
              </a:prstGeom>
              <a:blipFill>
                <a:blip r:embed="rId5" cstate="print"/>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EF3538B-773F-4631-9367-14548421F3DA}"/>
                  </a:ext>
                </a:extLst>
              </p:cNvPr>
              <p:cNvSpPr txBox="1"/>
              <p:nvPr/>
            </p:nvSpPr>
            <p:spPr>
              <a:xfrm>
                <a:off x="2447765" y="3089892"/>
                <a:ext cx="2520280" cy="6194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𝑥</m:t>
                      </m:r>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m:rPr>
                              <m:nor/>
                            </m:rPr>
                            <a:rPr lang="en-IN" sz="2000" dirty="0"/>
                            <m:t>e</m:t>
                          </m:r>
                          <m:r>
                            <m:rPr>
                              <m:nor/>
                            </m:rPr>
                            <a:rPr lang="en-IN" sz="2000" baseline="30000" dirty="0"/>
                            <m:t>z</m:t>
                          </m:r>
                          <m:r>
                            <m:rPr>
                              <m:nor/>
                            </m:rPr>
                            <a:rPr lang="en-IN" sz="2000" b="0" i="0" baseline="30000" dirty="0" smtClean="0"/>
                            <m:t> </m:t>
                          </m:r>
                          <m:r>
                            <m:rPr>
                              <m:nor/>
                            </m:rPr>
                            <a:rPr lang="en-IN" sz="2000" dirty="0"/>
                            <m:t>−</m:t>
                          </m:r>
                          <m:r>
                            <m:rPr>
                              <m:nor/>
                            </m:rPr>
                            <a:rPr lang="en-IN" sz="2000" b="0" i="0" dirty="0" smtClean="0"/>
                            <m:t> </m:t>
                          </m:r>
                          <m:r>
                            <m:rPr>
                              <m:nor/>
                            </m:rPr>
                            <a:rPr lang="en-IN" sz="2000" dirty="0"/>
                            <m:t>e</m:t>
                          </m:r>
                          <m:r>
                            <m:rPr>
                              <m:nor/>
                            </m:rPr>
                            <a:rPr lang="en-IN" sz="2000" baseline="30000" dirty="0"/>
                            <m:t>z</m:t>
                          </m:r>
                          <m:r>
                            <m:rPr>
                              <m:nor/>
                            </m:rPr>
                            <a:rPr lang="en-IN" sz="2000" dirty="0"/>
                            <m:t> </m:t>
                          </m:r>
                        </m:num>
                        <m:den>
                          <m:r>
                            <m:rPr>
                              <m:nor/>
                            </m:rPr>
                            <a:rPr lang="en-IN" sz="2000" dirty="0"/>
                            <m:t>e</m:t>
                          </m:r>
                          <m:r>
                            <m:rPr>
                              <m:nor/>
                            </m:rPr>
                            <a:rPr lang="en-IN" sz="2000" baseline="30000" dirty="0"/>
                            <m:t>z</m:t>
                          </m:r>
                          <m:r>
                            <m:rPr>
                              <m:nor/>
                            </m:rPr>
                            <a:rPr lang="en-IN" sz="2000" b="0" i="0" baseline="30000" dirty="0" smtClean="0"/>
                            <m:t> </m:t>
                          </m:r>
                          <m:r>
                            <m:rPr>
                              <m:nor/>
                            </m:rPr>
                            <a:rPr lang="en-IN" sz="2000" dirty="0"/>
                            <m:t>+</m:t>
                          </m:r>
                          <m:r>
                            <m:rPr>
                              <m:nor/>
                            </m:rPr>
                            <a:rPr lang="en-IN" sz="2000" b="0" i="0" dirty="0" smtClean="0"/>
                            <m:t> </m:t>
                          </m:r>
                          <m:r>
                            <m:rPr>
                              <m:nor/>
                            </m:rPr>
                            <a:rPr lang="en-IN" sz="2000" dirty="0"/>
                            <m:t>e</m:t>
                          </m:r>
                          <m:r>
                            <m:rPr>
                              <m:nor/>
                            </m:rPr>
                            <a:rPr lang="en-IN" sz="2000" baseline="30000" dirty="0"/>
                            <m:t>z</m:t>
                          </m:r>
                          <m:r>
                            <m:rPr>
                              <m:nor/>
                            </m:rPr>
                            <a:rPr lang="en-IN" sz="2000" dirty="0"/>
                            <m:t> </m:t>
                          </m:r>
                        </m:den>
                      </m:f>
                    </m:oMath>
                  </m:oMathPara>
                </a14:m>
                <a:endParaRPr lang="en-IN" sz="2000" dirty="0"/>
              </a:p>
            </p:txBody>
          </p:sp>
        </mc:Choice>
        <mc:Fallback xmlns="">
          <p:sp>
            <p:nvSpPr>
              <p:cNvPr id="27" name="TextBox 26">
                <a:extLst>
                  <a:ext uri="{FF2B5EF4-FFF2-40B4-BE49-F238E27FC236}">
                    <a16:creationId xmlns:a16="http://schemas.microsoft.com/office/drawing/2014/main" xmlns="" xmlns:a14="http://schemas.microsoft.com/office/drawing/2010/main" id="{BEF3538B-773F-4631-9367-14548421F3DA}"/>
                  </a:ext>
                </a:extLst>
              </p:cNvPr>
              <p:cNvSpPr txBox="1">
                <a:spLocks noRot="1" noChangeAspect="1" noMove="1" noResize="1" noEditPoints="1" noAdjustHandles="1" noChangeArrowheads="1" noChangeShapeType="1" noTextEdit="1"/>
              </p:cNvSpPr>
              <p:nvPr/>
            </p:nvSpPr>
            <p:spPr>
              <a:xfrm>
                <a:off x="2447765" y="3089892"/>
                <a:ext cx="2520280" cy="619465"/>
              </a:xfrm>
              <a:prstGeom prst="rect">
                <a:avLst/>
              </a:prstGeom>
              <a:blipFill>
                <a:blip r:embed="rId6" cstate="print"/>
                <a:stretch>
                  <a:fillRect/>
                </a:stretch>
              </a:blipFill>
            </p:spPr>
            <p:txBody>
              <a:bodyPr/>
              <a:lstStyle/>
              <a:p>
                <a:r>
                  <a:rPr lang="en-IN">
                    <a:noFill/>
                  </a:rPr>
                  <a:t> </a:t>
                </a:r>
              </a:p>
            </p:txBody>
          </p:sp>
        </mc:Fallback>
      </mc:AlternateContent>
      <p:sp>
        <p:nvSpPr>
          <p:cNvPr id="28" name="TextBox 27">
            <a:extLst>
              <a:ext uri="{FF2B5EF4-FFF2-40B4-BE49-F238E27FC236}">
                <a16:creationId xmlns:a16="http://schemas.microsoft.com/office/drawing/2014/main" id="{5FFAE4FF-1C05-4D12-80D8-03DC5294F7D2}"/>
              </a:ext>
            </a:extLst>
          </p:cNvPr>
          <p:cNvSpPr txBox="1"/>
          <p:nvPr/>
        </p:nvSpPr>
        <p:spPr>
          <a:xfrm>
            <a:off x="3112069" y="5292869"/>
            <a:ext cx="1962218" cy="369332"/>
          </a:xfrm>
          <a:prstGeom prst="rect">
            <a:avLst/>
          </a:prstGeom>
          <a:noFill/>
        </p:spPr>
        <p:txBody>
          <a:bodyPr wrap="square" rtlCol="0">
            <a:spAutoFit/>
          </a:bodyPr>
          <a:lstStyle/>
          <a:p>
            <a:r>
              <a:rPr lang="en-IN" dirty="0"/>
              <a:t>R(z)= max(0,z)</a:t>
            </a:r>
          </a:p>
        </p:txBody>
      </p:sp>
    </p:spTree>
    <p:extLst>
      <p:ext uri="{BB962C8B-B14F-4D97-AF65-F5344CB8AC3E}">
        <p14:creationId xmlns:p14="http://schemas.microsoft.com/office/powerpoint/2010/main" val="277972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5050-D45D-4F22-8537-EBAD8C3FC80D}"/>
              </a:ext>
            </a:extLst>
          </p:cNvPr>
          <p:cNvSpPr>
            <a:spLocks noGrp="1"/>
          </p:cNvSpPr>
          <p:nvPr>
            <p:ph type="title"/>
          </p:nvPr>
        </p:nvSpPr>
        <p:spPr>
          <a:xfrm>
            <a:off x="457200" y="274638"/>
            <a:ext cx="8229600" cy="6440510"/>
          </a:xfrm>
        </p:spPr>
        <p:txBody>
          <a:bodyPr>
            <a:normAutofit/>
          </a:bodyPr>
          <a:lstStyle/>
          <a:p>
            <a:pPr algn="l">
              <a:lnSpc>
                <a:spcPct val="150000"/>
              </a:lnSpc>
            </a:pPr>
            <a:r>
              <a:rPr lang="en-IN" sz="2400" b="1" dirty="0" err="1">
                <a:latin typeface="Times New Roman" pitchFamily="18" charset="0"/>
                <a:cs typeface="Times New Roman" pitchFamily="18" charset="0"/>
              </a:rPr>
              <a:t>BackPropagation</a:t>
            </a:r>
            <a:r>
              <a:rPr lang="en-IN" sz="2400" b="1" dirty="0">
                <a:latin typeface="Times New Roman" pitchFamily="18" charset="0"/>
                <a:cs typeface="Times New Roman" pitchFamily="18" charset="0"/>
              </a:rPr>
              <a:t>  :  </a:t>
            </a:r>
            <a:r>
              <a:rPr lang="en-IN" sz="2400" dirty="0" err="1">
                <a:latin typeface="Times New Roman" pitchFamily="18" charset="0"/>
                <a:cs typeface="Times New Roman" pitchFamily="18" charset="0"/>
              </a:rPr>
              <a:t>Backpropagation</a:t>
            </a:r>
            <a:r>
              <a:rPr lang="en-IN" sz="2400" dirty="0">
                <a:latin typeface="Times New Roman" pitchFamily="18" charset="0"/>
                <a:cs typeface="Times New Roman" pitchFamily="18" charset="0"/>
              </a:rPr>
              <a:t> is algorithm to train</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 adjust weight ) of neural network . We need to use this algorithm to train Neural Network .</a:t>
            </a:r>
            <a:br>
              <a:rPr lang="en-IN" sz="2400" b="1" dirty="0">
                <a:latin typeface="Times New Roman" pitchFamily="18" charset="0"/>
                <a:cs typeface="Times New Roman" pitchFamily="18" charset="0"/>
              </a:rPr>
            </a:br>
            <a:r>
              <a:rPr lang="en-IN" sz="2400" b="1" dirty="0">
                <a:latin typeface="Times New Roman" pitchFamily="18" charset="0"/>
                <a:cs typeface="Times New Roman" pitchFamily="18" charset="0"/>
              </a:rPr>
              <a:t>Loss Function </a:t>
            </a:r>
            <a:r>
              <a:rPr lang="en-IN" sz="2400" dirty="0">
                <a:latin typeface="Times New Roman" pitchFamily="18" charset="0"/>
                <a:cs typeface="Times New Roman" pitchFamily="18" charset="0"/>
              </a:rPr>
              <a:t>:</a:t>
            </a:r>
            <a:r>
              <a:rPr lang="en-US" sz="2000" dirty="0">
                <a:latin typeface="Times New Roman" pitchFamily="18" charset="0"/>
                <a:cs typeface="Times New Roman" pitchFamily="18" charset="0"/>
              </a:rPr>
              <a:t>Within a neural network, a Loss function transforms everything that occurs within the network into a number that represents the total error of the network. Essentially, it is a measure of how wrong a network </a:t>
            </a:r>
            <a:r>
              <a:rPr lang="en-US" sz="2000" dirty="0" err="1">
                <a:latin typeface="Times New Roman" pitchFamily="18" charset="0"/>
                <a:cs typeface="Times New Roman" pitchFamily="18" charset="0"/>
              </a:rPr>
              <a:t>is.There</a:t>
            </a:r>
            <a:r>
              <a:rPr lang="en-US" sz="2000" dirty="0">
                <a:latin typeface="Times New Roman" pitchFamily="18" charset="0"/>
                <a:cs typeface="Times New Roman" pitchFamily="18" charset="0"/>
              </a:rPr>
              <a:t> are many types of cost functions to choose from. Popular options include the Mean Squared Error, Squared Error, Root Mean Square Error and Sum of Square Errors .</a:t>
            </a:r>
            <a:br>
              <a:rPr lang="en-US" sz="2000" dirty="0">
                <a:latin typeface="Times New Roman" pitchFamily="18" charset="0"/>
                <a:cs typeface="Times New Roman" pitchFamily="18" charset="0"/>
              </a:rPr>
            </a:br>
            <a:r>
              <a:rPr lang="en-US" sz="2400" b="1" dirty="0">
                <a:latin typeface="Times New Roman" pitchFamily="18" charset="0"/>
                <a:cs typeface="Times New Roman" pitchFamily="18" charset="0"/>
              </a:rPr>
              <a:t>Loss Optimization algorithm: </a:t>
            </a:r>
            <a:r>
              <a:rPr lang="en-US" sz="2000" dirty="0">
                <a:latin typeface="Times New Roman" pitchFamily="18" charset="0"/>
                <a:cs typeface="Times New Roman" pitchFamily="18" charset="0"/>
              </a:rPr>
              <a:t>It minimizes loss of the network and gives maximum accuracy . Types are  SGD , ADAM</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473597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20" y="214290"/>
            <a:ext cx="7772400" cy="1470025"/>
          </a:xfrm>
        </p:spPr>
        <p:txBody>
          <a:bodyPr>
            <a:normAutofit/>
          </a:bodyPr>
          <a:lstStyle/>
          <a:p>
            <a:pPr algn="l"/>
            <a:r>
              <a:rPr lang="en-US" sz="3200" dirty="0">
                <a:latin typeface="Times New Roman" pitchFamily="18" charset="0"/>
                <a:cs typeface="Times New Roman" pitchFamily="18" charset="0"/>
              </a:rPr>
              <a:t>Types of Neural Networks</a:t>
            </a:r>
          </a:p>
        </p:txBody>
      </p:sp>
      <p:sp>
        <p:nvSpPr>
          <p:cNvPr id="3" name="Subtitle 2"/>
          <p:cNvSpPr>
            <a:spLocks noGrp="1"/>
          </p:cNvSpPr>
          <p:nvPr>
            <p:ph type="subTitle" idx="1"/>
          </p:nvPr>
        </p:nvSpPr>
        <p:spPr>
          <a:xfrm>
            <a:off x="357158" y="1928802"/>
            <a:ext cx="8143932" cy="2857520"/>
          </a:xfrm>
        </p:spPr>
        <p:txBody>
          <a:bodyPr>
            <a:normAutofit fontScale="92500" lnSpcReduction="10000"/>
          </a:bodyPr>
          <a:lstStyle/>
          <a:p>
            <a:pPr algn="l">
              <a:lnSpc>
                <a:spcPct val="150000"/>
              </a:lnSpc>
              <a:buFont typeface="Wingdings" pitchFamily="2" charset="2"/>
              <a:buChar char="Ø"/>
            </a:pPr>
            <a:r>
              <a:rPr lang="en-US" sz="2400" dirty="0">
                <a:solidFill>
                  <a:schemeClr val="tx1"/>
                </a:solidFill>
                <a:latin typeface="Times New Roman" pitchFamily="18" charset="0"/>
                <a:ea typeface="+mj-ea"/>
                <a:cs typeface="Times New Roman" pitchFamily="18" charset="0"/>
              </a:rPr>
              <a:t>Feed-forward Neural Network</a:t>
            </a:r>
          </a:p>
          <a:p>
            <a:pPr algn="l">
              <a:lnSpc>
                <a:spcPct val="150000"/>
              </a:lnSpc>
            </a:pPr>
            <a:endParaRPr lang="en-US" sz="2400" dirty="0">
              <a:solidFill>
                <a:schemeClr val="tx1"/>
              </a:solidFill>
              <a:latin typeface="Times New Roman" pitchFamily="18" charset="0"/>
              <a:ea typeface="+mj-ea"/>
              <a:cs typeface="Times New Roman" pitchFamily="18" charset="0"/>
            </a:endParaRPr>
          </a:p>
          <a:p>
            <a:pPr algn="l">
              <a:lnSpc>
                <a:spcPct val="150000"/>
              </a:lnSpc>
              <a:buFont typeface="Wingdings" pitchFamily="2" charset="2"/>
              <a:buChar char="Ø"/>
            </a:pPr>
            <a:r>
              <a:rPr lang="en-US" sz="2400" dirty="0">
                <a:solidFill>
                  <a:schemeClr val="tx1"/>
                </a:solidFill>
                <a:latin typeface="Times New Roman" pitchFamily="18" charset="0"/>
                <a:ea typeface="+mj-ea"/>
                <a:cs typeface="Times New Roman" pitchFamily="18" charset="0"/>
              </a:rPr>
              <a:t>Recurrent Neural Network</a:t>
            </a:r>
          </a:p>
          <a:p>
            <a:pPr algn="l">
              <a:lnSpc>
                <a:spcPct val="150000"/>
              </a:lnSpc>
            </a:pPr>
            <a:endParaRPr lang="en-US" sz="2400" dirty="0">
              <a:solidFill>
                <a:schemeClr val="tx1"/>
              </a:solidFill>
              <a:latin typeface="Times New Roman" pitchFamily="18" charset="0"/>
              <a:ea typeface="+mj-ea"/>
              <a:cs typeface="Times New Roman" pitchFamily="18" charset="0"/>
            </a:endParaRPr>
          </a:p>
          <a:p>
            <a:pPr algn="l">
              <a:lnSpc>
                <a:spcPct val="150000"/>
              </a:lnSpc>
              <a:buFont typeface="Wingdings" pitchFamily="2" charset="2"/>
              <a:buChar char="Ø"/>
            </a:pPr>
            <a:r>
              <a:rPr lang="en-US" sz="2400" dirty="0">
                <a:solidFill>
                  <a:schemeClr val="tx1"/>
                </a:solidFill>
                <a:latin typeface="Times New Roman" pitchFamily="18" charset="0"/>
                <a:ea typeface="+mj-ea"/>
                <a:cs typeface="Times New Roman" pitchFamily="18" charset="0"/>
              </a:rPr>
              <a:t>Convolutional Neural Network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29576" cy="868346"/>
          </a:xfrm>
        </p:spPr>
        <p:txBody>
          <a:bodyPr>
            <a:normAutofit/>
          </a:bodyPr>
          <a:lstStyle/>
          <a:p>
            <a:r>
              <a:rPr lang="en-US" sz="3200" dirty="0">
                <a:latin typeface="Times New Roman" pitchFamily="18" charset="0"/>
                <a:cs typeface="Times New Roman" pitchFamily="18" charset="0"/>
              </a:rPr>
              <a:t>Feed-Forward Neural Networks</a:t>
            </a:r>
          </a:p>
        </p:txBody>
      </p:sp>
      <p:sp>
        <p:nvSpPr>
          <p:cNvPr id="3" name="Content Placeholder 2"/>
          <p:cNvSpPr>
            <a:spLocks noGrp="1"/>
          </p:cNvSpPr>
          <p:nvPr>
            <p:ph idx="1"/>
          </p:nvPr>
        </p:nvSpPr>
        <p:spPr>
          <a:xfrm>
            <a:off x="457200" y="1214422"/>
            <a:ext cx="8229600" cy="5500726"/>
          </a:xfrm>
        </p:spPr>
        <p:txBody>
          <a:bodyPr>
            <a:noAutofit/>
          </a:bodyPr>
          <a:lstStyle/>
          <a:p>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Feed-forward neural networks are inspired by the information processing of one or more neural cells, called a neuron. </a:t>
            </a:r>
          </a:p>
          <a:p>
            <a:pPr>
              <a:lnSpc>
                <a:spcPct val="150000"/>
              </a:lnSpc>
            </a:pPr>
            <a:endParaRPr lang="en-US" sz="2400"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In this neural network  information is only processed in one direction , hence  the connections between nodes does not form a cycle.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8229600" cy="1143000"/>
          </a:xfrm>
        </p:spPr>
        <p:txBody>
          <a:bodyPr>
            <a:normAutofit/>
          </a:bodyPr>
          <a:lstStyle/>
          <a:p>
            <a:r>
              <a:rPr lang="en-IN" sz="3200" dirty="0">
                <a:latin typeface="Times New Roman" pitchFamily="18" charset="0"/>
                <a:cs typeface="Times New Roman" pitchFamily="18" charset="0"/>
              </a:rPr>
              <a:t>Recurrent Neural Network</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571472" y="3500438"/>
            <a:ext cx="8229600" cy="3500462"/>
          </a:xfrm>
        </p:spPr>
        <p:txBody>
          <a:bodyPr>
            <a:noAutofit/>
          </a:bodyPr>
          <a:lstStyle/>
          <a:p>
            <a:r>
              <a:rPr lang="en-US" sz="2400" dirty="0">
                <a:latin typeface="Times New Roman" pitchFamily="18" charset="0"/>
                <a:cs typeface="Times New Roman" pitchFamily="18" charset="0"/>
              </a:rPr>
              <a:t>The main and most important feature of RNN is Hidden state, which remembers some information about a sequence.</a:t>
            </a:r>
          </a:p>
          <a:p>
            <a:pPr>
              <a:buNone/>
            </a:pPr>
            <a:endParaRPr lang="en-US" sz="2400" dirty="0">
              <a:latin typeface="Times New Roman" pitchFamily="18" charset="0"/>
              <a:cs typeface="Times New Roman" pitchFamily="18" charset="0"/>
            </a:endParaRPr>
          </a:p>
          <a:p>
            <a:pPr lvl="0"/>
            <a:r>
              <a:rPr lang="en-US" sz="2400" dirty="0"/>
              <a:t>RNN converts the independent activations into dependent activations by providing the same weights and biases to all the layers, thus reducing the complexity of increasing parameters and memorizing each previous outputs by giving each output as input to the next hidden layer.</a:t>
            </a:r>
          </a:p>
        </p:txBody>
      </p:sp>
      <p:pic>
        <p:nvPicPr>
          <p:cNvPr id="4" name="Picture 3" descr="C:\Users\RUSHIKESH\Desktop\NN photos\WhatsApp Image 2021-03-30 at 12.10.54 AM.jpeg"/>
          <p:cNvPicPr/>
          <p:nvPr/>
        </p:nvPicPr>
        <p:blipFill>
          <a:blip r:embed="rId2"/>
          <a:srcRect/>
          <a:stretch>
            <a:fillRect/>
          </a:stretch>
        </p:blipFill>
        <p:spPr bwMode="auto">
          <a:xfrm>
            <a:off x="1928794" y="1285860"/>
            <a:ext cx="5129953" cy="2220212"/>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err="1">
                <a:latin typeface="Times New Roman" pitchFamily="18" charset="0"/>
                <a:cs typeface="Times New Roman" pitchFamily="18" charset="0"/>
              </a:rPr>
              <a:t>Convolutional</a:t>
            </a:r>
            <a:r>
              <a:rPr lang="en-IN" sz="3200" dirty="0">
                <a:latin typeface="Times New Roman" pitchFamily="18" charset="0"/>
                <a:cs typeface="Times New Roman" pitchFamily="18" charset="0"/>
              </a:rPr>
              <a:t> neural networks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4500570"/>
            <a:ext cx="8229600" cy="1625593"/>
          </a:xfrm>
        </p:spPr>
        <p:txBody>
          <a:bodyPr>
            <a:normAutofit/>
          </a:bodyPr>
          <a:lstStyle/>
          <a:p>
            <a:r>
              <a:rPr lang="en-IN" sz="2000" dirty="0"/>
              <a:t>CNN is a combination of Feed-Forward and Recurrent Neural Network .</a:t>
            </a:r>
          </a:p>
          <a:p>
            <a:r>
              <a:rPr lang="en-IN" sz="2000" dirty="0"/>
              <a:t>Convolution : Apply filter (set of weights) to generate feature map .</a:t>
            </a:r>
          </a:p>
          <a:p>
            <a:endParaRPr lang="en-US" sz="2000" dirty="0"/>
          </a:p>
        </p:txBody>
      </p:sp>
      <p:pic>
        <p:nvPicPr>
          <p:cNvPr id="4" name="Picture 3" descr="C:\Users\RUSHIKESH\Desktop\NN photos\WhatsApp Image 2021-03-30 at 12.18.38 AM.jpeg"/>
          <p:cNvPicPr/>
          <p:nvPr/>
        </p:nvPicPr>
        <p:blipFill>
          <a:blip r:embed="rId2"/>
          <a:srcRect/>
          <a:stretch>
            <a:fillRect/>
          </a:stretch>
        </p:blipFill>
        <p:spPr bwMode="auto">
          <a:xfrm>
            <a:off x="1285852" y="1214422"/>
            <a:ext cx="6465894" cy="265430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52"/>
            <a:ext cx="8229600" cy="5983311"/>
          </a:xfrm>
        </p:spPr>
        <p:txBody>
          <a:bodyPr>
            <a:normAutofit/>
          </a:bodyPr>
          <a:lstStyle/>
          <a:p>
            <a:pPr>
              <a:lnSpc>
                <a:spcPct val="150000"/>
              </a:lnSpc>
              <a:buFont typeface="Wingdings" pitchFamily="2" charset="2"/>
              <a:buChar char="v"/>
            </a:pPr>
            <a:r>
              <a:rPr lang="en-US" dirty="0">
                <a:latin typeface="Times New Roman" pitchFamily="18" charset="0"/>
                <a:cs typeface="Times New Roman" pitchFamily="18" charset="0"/>
              </a:rPr>
              <a:t>OUTLINE</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Introduction</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Objectives</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Brief terms</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Data source</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Exploratory Data Analysis</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Survival Model fitting</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Neural Network Model fitting</a:t>
            </a:r>
          </a:p>
          <a:p>
            <a:pPr marL="514350" indent="-514350">
              <a:lnSpc>
                <a:spcPct val="150000"/>
              </a:lnSpc>
              <a:buFont typeface="Wingdings" pitchFamily="2" charset="2"/>
              <a:buChar char="q"/>
            </a:pPr>
            <a:r>
              <a:rPr lang="en-US" sz="2400" dirty="0">
                <a:latin typeface="Times New Roman" pitchFamily="18" charset="0"/>
                <a:cs typeface="Times New Roman" pitchFamily="18" charset="0"/>
              </a:rPr>
              <a:t>Conclusion</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Font typeface="Wingdings" pitchFamily="2" charset="2"/>
              <a:buChar char="q"/>
            </a:pPr>
            <a:r>
              <a:rPr lang="en-US" sz="3200" dirty="0">
                <a:latin typeface="Times New Roman" pitchFamily="18" charset="0"/>
                <a:cs typeface="Times New Roman" pitchFamily="18" charset="0"/>
              </a:rPr>
              <a:t>Data Source</a:t>
            </a:r>
          </a:p>
        </p:txBody>
      </p:sp>
      <p:sp>
        <p:nvSpPr>
          <p:cNvPr id="3" name="Content Placeholder 2"/>
          <p:cNvSpPr>
            <a:spLocks noGrp="1"/>
          </p:cNvSpPr>
          <p:nvPr>
            <p:ph idx="1"/>
          </p:nvPr>
        </p:nvSpPr>
        <p:spPr/>
        <p:txBody>
          <a:bodyPr>
            <a:normAutofit/>
          </a:bodyPr>
          <a:lstStyle/>
          <a:p>
            <a:pPr>
              <a:lnSpc>
                <a:spcPct val="150000"/>
              </a:lnSpc>
            </a:pPr>
            <a:r>
              <a:rPr lang="en-US" sz="2400" dirty="0">
                <a:latin typeface="Times New Roman" pitchFamily="18" charset="0"/>
                <a:cs typeface="Times New Roman" pitchFamily="18" charset="0"/>
              </a:rPr>
              <a:t>The  data of COVID-19 patients of Karnataka state is collected from the website</a:t>
            </a:r>
          </a:p>
          <a:p>
            <a:pPr>
              <a:lnSpc>
                <a:spcPct val="150000"/>
              </a:lnSpc>
              <a:buNone/>
            </a:pPr>
            <a:r>
              <a:rPr lang="en-US" sz="2400" dirty="0">
                <a:latin typeface="Times New Roman" pitchFamily="18" charset="0"/>
                <a:cs typeface="Times New Roman" pitchFamily="18" charset="0"/>
                <a:hlinkClick r:id="rId2"/>
              </a:rPr>
              <a:t>https://www.isibang.ac.in/~athreya/incovid19/data.htmlwebsite</a:t>
            </a:r>
            <a:endParaRPr lang="en-US" sz="2400" dirty="0">
              <a:latin typeface="Times New Roman" pitchFamily="18" charset="0"/>
              <a:cs typeface="Times New Roman" pitchFamily="18" charset="0"/>
            </a:endParaRPr>
          </a:p>
          <a:p>
            <a:pPr>
              <a:lnSpc>
                <a:spcPct val="150000"/>
              </a:lnSpc>
              <a:buNone/>
            </a:pPr>
            <a:r>
              <a:rPr lang="en-US" sz="2400" dirty="0">
                <a:latin typeface="Times New Roman" pitchFamily="18" charset="0"/>
                <a:cs typeface="Times New Roman" pitchFamily="18" charset="0"/>
              </a:rPr>
              <a:t>Which is official website of Indian Statistical Institute , Bangalore centre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Data description</a:t>
            </a:r>
          </a:p>
        </p:txBody>
      </p:sp>
      <p:pic>
        <p:nvPicPr>
          <p:cNvPr id="1026" name="Picture 2"/>
          <p:cNvPicPr>
            <a:picLocks noGrp="1" noChangeAspect="1" noChangeArrowheads="1"/>
          </p:cNvPicPr>
          <p:nvPr>
            <p:ph idx="1"/>
          </p:nvPr>
        </p:nvPicPr>
        <p:blipFill>
          <a:blip r:embed="rId2" cstate="print"/>
          <a:srcRect/>
          <a:stretch>
            <a:fillRect/>
          </a:stretch>
        </p:blipFill>
        <p:spPr bwMode="auto">
          <a:xfrm>
            <a:off x="500034" y="1500174"/>
            <a:ext cx="7951855" cy="504351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56"/>
            <a:ext cx="8229600" cy="5411807"/>
          </a:xfrm>
        </p:spPr>
        <p:txBody>
          <a:bodyPr/>
          <a:lstStyle/>
          <a:p>
            <a:pPr>
              <a:lnSpc>
                <a:spcPct val="150000"/>
              </a:lnSpc>
            </a:pPr>
            <a:r>
              <a:rPr lang="en-US" dirty="0"/>
              <a:t> </a:t>
            </a:r>
            <a:r>
              <a:rPr lang="en-US" sz="2400" dirty="0">
                <a:latin typeface="Times New Roman" pitchFamily="18" charset="0"/>
                <a:cs typeface="Times New Roman" pitchFamily="18" charset="0"/>
              </a:rPr>
              <a:t>Data set contains 26261 rows and 10 columns one row corresponds to one case in Karnataka state . For each patient the columns contains following information as</a:t>
            </a:r>
          </a:p>
          <a:p>
            <a:pPr>
              <a:lnSpc>
                <a:spcPct val="150000"/>
              </a:lnSpc>
              <a:buNone/>
            </a:pPr>
            <a:r>
              <a:rPr lang="en-US" sz="2400" dirty="0">
                <a:latin typeface="Times New Roman" pitchFamily="18" charset="0"/>
                <a:cs typeface="Times New Roman" pitchFamily="18" charset="0"/>
              </a:rPr>
              <a:t>   “case number” , ”Date” , ”Age” , “Sex” , “City” , “State” , “Nationality” , “Status” , “Secondary infection” , “Out date” </a:t>
            </a:r>
          </a:p>
          <a:p>
            <a:pPr>
              <a:lnSpc>
                <a:spcPct val="150000"/>
              </a:lnSpc>
              <a:buNone/>
            </a:pPr>
            <a:r>
              <a:rPr lang="en-US" sz="2400" dirty="0">
                <a:latin typeface="Times New Roman" pitchFamily="18" charset="0"/>
                <a:cs typeface="Times New Roman" pitchFamily="18" charset="0"/>
              </a:rPr>
              <a:t>    Secondary infection indicates </a:t>
            </a:r>
          </a:p>
          <a:p>
            <a:pPr>
              <a:lnSpc>
                <a:spcPct val="150000"/>
              </a:lnSpc>
              <a:buNone/>
            </a:pPr>
            <a:r>
              <a:rPr lang="en-US" sz="2400" dirty="0">
                <a:latin typeface="Times New Roman" pitchFamily="18" charset="0"/>
                <a:cs typeface="Times New Roman" pitchFamily="18" charset="0"/>
              </a:rPr>
              <a:t>    0 : no secondary infection</a:t>
            </a:r>
          </a:p>
          <a:p>
            <a:pPr>
              <a:lnSpc>
                <a:spcPct val="150000"/>
              </a:lnSpc>
              <a:buNone/>
            </a:pPr>
            <a:r>
              <a:rPr lang="en-US" sz="2400" dirty="0">
                <a:latin typeface="Times New Roman" pitchFamily="18" charset="0"/>
                <a:cs typeface="Times New Roman" pitchFamily="18" charset="0"/>
              </a:rPr>
              <a:t>    1 : secondary infection</a:t>
            </a:r>
            <a:endParaRPr lang="en-US" dirty="0">
              <a:latin typeface="Times New Roman" pitchFamily="18" charset="0"/>
              <a:cs typeface="Times New Roman" pitchFamily="18" charset="0"/>
            </a:endParaRPr>
          </a:p>
          <a:p>
            <a:pPr>
              <a:buNone/>
            </a:pPr>
            <a:endParaRPr lang="en-US" dirty="0"/>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q"/>
            </a:pPr>
            <a:r>
              <a:rPr lang="en-US" sz="3200" dirty="0">
                <a:latin typeface="Times New Roman" pitchFamily="18" charset="0"/>
                <a:cs typeface="Times New Roman" pitchFamily="18" charset="0"/>
              </a:rPr>
              <a:t>Exploratory Data Ana</a:t>
            </a:r>
            <a:r>
              <a:rPr lang="en-US" dirty="0"/>
              <a:t>lysis</a:t>
            </a:r>
          </a:p>
        </p:txBody>
      </p:sp>
      <p:sp>
        <p:nvSpPr>
          <p:cNvPr id="5" name="Content Placeholder 4"/>
          <p:cNvSpPr>
            <a:spLocks noGrp="1"/>
          </p:cNvSpPr>
          <p:nvPr>
            <p:ph idx="1"/>
          </p:nvPr>
        </p:nvSpPr>
        <p:spPr/>
        <p:txBody>
          <a:bodyPr/>
          <a:lstStyle/>
          <a:p>
            <a:r>
              <a:rPr lang="en-US" sz="2400" dirty="0">
                <a:latin typeface="Times New Roman" pitchFamily="18" charset="0"/>
                <a:cs typeface="Times New Roman" pitchFamily="18" charset="0"/>
              </a:rPr>
              <a:t>To check whether missing values</a:t>
            </a:r>
          </a:p>
          <a:p>
            <a:endParaRPr lang="en-US" dirty="0"/>
          </a:p>
        </p:txBody>
      </p:sp>
      <p:pic>
        <p:nvPicPr>
          <p:cNvPr id="6" name="Picture 2" descr="C:\Users\RUSHIKESH\Pictures\Screenshots\Screenshot (90).png"/>
          <p:cNvPicPr>
            <a:picLocks noChangeAspect="1" noChangeArrowheads="1"/>
          </p:cNvPicPr>
          <p:nvPr/>
        </p:nvPicPr>
        <p:blipFill>
          <a:blip r:embed="rId2" cstate="print"/>
          <a:srcRect/>
          <a:stretch>
            <a:fillRect/>
          </a:stretch>
        </p:blipFill>
        <p:spPr bwMode="auto">
          <a:xfrm>
            <a:off x="857224" y="2285992"/>
            <a:ext cx="2448267" cy="3086531"/>
          </a:xfrm>
          <a:prstGeom prst="rect">
            <a:avLst/>
          </a:prstGeom>
          <a:noFill/>
        </p:spPr>
      </p:pic>
      <p:sp>
        <p:nvSpPr>
          <p:cNvPr id="7" name="TextBox 6"/>
          <p:cNvSpPr txBox="1"/>
          <p:nvPr/>
        </p:nvSpPr>
        <p:spPr>
          <a:xfrm>
            <a:off x="928662" y="5786454"/>
            <a:ext cx="6429420" cy="461665"/>
          </a:xfrm>
          <a:prstGeom prst="rect">
            <a:avLst/>
          </a:prstGeom>
          <a:noFill/>
        </p:spPr>
        <p:txBody>
          <a:bodyPr wrap="square" rtlCol="0">
            <a:spAutoFit/>
          </a:bodyPr>
          <a:lstStyle/>
          <a:p>
            <a:r>
              <a:rPr lang="en-US" sz="2400" dirty="0">
                <a:latin typeface="Times New Roman" pitchFamily="18" charset="0"/>
                <a:cs typeface="Times New Roman" pitchFamily="18" charset="0"/>
              </a:rPr>
              <a:t>Only Age column has 28 missing values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lstStyle/>
          <a:p>
            <a:r>
              <a:rPr lang="en-US" dirty="0">
                <a:latin typeface="Times New Roman" pitchFamily="18" charset="0"/>
                <a:cs typeface="Times New Roman" pitchFamily="18" charset="0"/>
              </a:rPr>
              <a:t>Summary  Statistics</a:t>
            </a:r>
          </a:p>
          <a:p>
            <a:endParaRPr lang="en-US" dirty="0"/>
          </a:p>
          <a:p>
            <a:endParaRPr lang="en-US" dirty="0"/>
          </a:p>
          <a:p>
            <a:endParaRPr lang="en-US" dirty="0"/>
          </a:p>
        </p:txBody>
      </p:sp>
      <p:pic>
        <p:nvPicPr>
          <p:cNvPr id="7" name="Picture 3" descr="C:\Users\RUSHIKESH\Pictures\Screenshots\Screenshot (91).png"/>
          <p:cNvPicPr>
            <a:picLocks noChangeAspect="1" noChangeArrowheads="1"/>
          </p:cNvPicPr>
          <p:nvPr/>
        </p:nvPicPr>
        <p:blipFill>
          <a:blip r:embed="rId2" cstate="print"/>
          <a:srcRect/>
          <a:stretch>
            <a:fillRect/>
          </a:stretch>
        </p:blipFill>
        <p:spPr bwMode="auto">
          <a:xfrm>
            <a:off x="1214414" y="1000108"/>
            <a:ext cx="6887537" cy="2743583"/>
          </a:xfrm>
          <a:prstGeom prst="rect">
            <a:avLst/>
          </a:prstGeom>
          <a:noFill/>
        </p:spPr>
      </p:pic>
      <p:sp>
        <p:nvSpPr>
          <p:cNvPr id="3077" name="AutoShape 5" descr="data:image/png;base64,iVBORw0KGgoAAAANSUhEUgAAAOcAAAD3CAYAAADmIkO7AAAAOXRFWHRTb2Z0d2FyZQBNYXRwbG90bGliIHZlcnNpb24zLjMuMiwgaHR0cHM6Ly9tYXRwbG90bGliLm9yZy8vihELAAAACXBIWXMAAAsTAAALEwEAmpwYAAAcwElEQVR4nO3deZgU1bnH8e+ZhRlgoEBGVDRSbnFBFJOoyXUBMWC01HhdUFxQozHGmKvXGNM3uSalxlh63beYmKhRH4xRY1xacY877orGuCGlCKKsDTPDMNu5f5waGWBmumfo6lPd/X6epx9nOfR5B/nNqeXUOUprjRAieSpsFyCE6J6EU4iEknAKkVASTiESSsIpREJJOIVIKAlnjJRSrlJKK6WqbNdii1LqBKXUc7brKEYSzh4opUKlVItSqn6tr78ZBc61VFrOuvxyaOjyest2XSI3Es7ezQGmdn6ilBoLDLRXTr8N01rXRa+dbRcjciPh7N1twLQunx8P3Nq1gVLKU0q9oZRarpSaq5Tye3ozpZSjlPqzUupzpdQ8pdRvlVKV3bQbpZRaqZTaoMvXdlFKLVJKVSultlZKPa2UykRfu7OvP5hSajul1GNKqSVKqfeVUlO6fO8WpdT1SqmHo9H2eaXUxkqpK5VSS5VS7ymldunSPqWUmq2UWqGUelcp9Z/96VesScLZu5nAUKXU9lGIjgRuX6tNIybAwwAP+LFS6pAe3u8vQBuwNbALMBk4ee1GWuv5wIvAYV2+fDRwt9a6FbgAeBQYDmwGXNOXH0opNRh4DJgOjMQcHVyvlBrTpdkU4H+BemBVVM/r0ed3A5d3aTsb2AtwgPOA25VSm/SzXxGRcGbXOXpOAt4D5nX9ptb6n1rrt7XWHVrrWcAdwPi130QptRGwP3Cm1rpRa/0lcAVwVA/9Tic6pFZKqajd9Oh7rcBoYJTWullrne2CyyKl1LLodTZwIBBqrW/WWrdprV8H7gEO7/Jn7tVav6a1bgbuBZq11rdqrduBOzG/XDr/Du7SWs+P/g7uBD4Eduumjlz6FZGyvYrYB7cBzwBbsNYhLYBSancgAHYEBgA1wF3dvM9ooBr43GQNML8c5/bQ793ANUqpUcA2gAaejb53Dmb0fFkptRS4TGt9Uy8/Q73Wuq1LzecAuyullnVpUxX9rJ2+6PLxym4+r+vyftOAswA3+lIdZoRd2+gc+hURCWcWWutPlFJzgAOAk7ppMh24Fthfa92slLqS7v9hzsUcHq4RlF76XaaUehRzeLk9cIeOHiHSWi8AfgiglNoTeFwp9YzW+qMcf6y5wNNa60k5tu+RUmo0cCOwL/Ci1rpdKfUmoLppnrd+y4Ec1ubmJGCi1rqxm+8NAZZEwdwNc264Dq3155jzxMuUUkOVUhVKqa2UUuscAncxHXNIfRirD2lRSh2hlNos+nQpZlRt78PP8yDwdaXUcdEFpmql1K5Kqe378B6dBkf9L4xqOxFzFBF3vyVPwpkDrfVsrfWrPXz7NOB8pdQK4NfA33p5q2mYQ993MaG6G1jnwkkX92MOab/QWne9P7kr8JJSqiFqc4bWek5OPwygtV6BuRh1FDAfWABcjDkk7xOt9bvAZZgLRl8AY4Hn4+63HCh52FqIZJKRU4iEknAKkVASTiESSsIpREJJOIVIKAmnEAkl4RQioSScQiSUhFOIhJJwCpFQEk4hEkrCKURCSTiFSCgJpxAJJeEUIqEknEIklIRTiISScAqRUBJOIRJKwilEQkk4hUgoCWcPoq3zbuvyeZVSaqFS6kGbdYnyIeHsWSOwo1Kqc8u/Say1T4oQcZJw9u5hzM5hYDYVusNiLaLMSDh791fgKKVULbAT8JLlekQZkXD2ItrSz8WMmg/ZrUaUG9llLLv7gUuBCcCIQnfuptIjgDHADsCmmI2DBgODold3Hw/E7Gi2bK3XIsx58/zov/OAeWHgrSzMTyP6QsKZ3U1ARmv9tlJqQlyduKn0SEwAO4PY+fGG6/G2m2VvQoebSr8PvBy9XgJmhYHXuh79ijyQjYx6oJRq0FrXrfW1CcDZWusD1/f93VR6R8xOz5Mw57Pd7elpSzPwJqsD+3IYeB9aragMSTgLxE2la4CJmEB6mF2ei8kS4EnMlvMPhoHXbLmekifhjJGbSo9idRj3xZwTloIVwH2Yq9mPyiFwPCSceeam0sOAE4DjgG9YLaYwlgB/xwT1qTDwOizXUzIknHniptLfxOxyfRTmimk5WoDZrfumMPDesF1MsZNwrgc3la4EpgBnArvZrSZxHgLODwNPJm70k4SzH9xUehDwA+BnmEkKomePAReEgfes7UKKjYSzD9xUug4TyNNJ1q2PYvA0ZiR90nYhxULCmSM3lT4GuAQYZbuWIvcCZiSdYbuQpJNwZuGm0mOBa4G9bddSYl4B/jsMvOdtF5JUEs4euKm0A1yAuQJbabmcUqWBPwG/CANvqe1ikkbCuRY3lVbAicBFwEjL5ZSLL4CzwsCbbruQJJFwdhHdq7wO2N12LWVqBnByGHiy4gQSTuCr+5XnAynkGVfblgE/DQPvdtuF2Fb24XRT6Q0xy4/sa7sWsYZ7gFPDwFtkuxBbyjqcbiq9O2a6WS7PPYrC+xKYEgbe07YLsaFsD+HcVPonwDNIMJNsJPCYm0qfYLsQG8pu5Iym3v0ROMZ2LaJPAuCXYeCVzT/Ysgqnm0pvg3m8aUfbtYh+uQc4rlzWPCqbcLqp9MHAbcBQ27WI9fIKcHAYeAtsFxK3sjjndFPpqZgRU4JZ/HYFXnZT6Z1sFxK3kg+nm0ofjRkxZQpe6fga8LybSq/3QmtJVtLhjJ4kuRUJZimqA+4r5Su5JXvO6abSxwK3IMEsde3A4WHg/cN2IflWkuF0U+njMMEs6SMD8ZVm4HulNlmh5MLpptLTgJuRYJab5cCEUlpYrKT+Abup9PFIMMvVUGBGdC+7JJTMyOmm0kdg1k6VYJa3ENgjDLz5tgtZXyURTjeVHgc8T/muFyvW9C9gr2JfXaHoR5noka/7kGCK1cYA6WgeddEq6nC6qXQ1Zr7l5rZrEYnzHczkk6JV1OEErgT2sl2ESKxD3VT6h7aL6K+iPed0U+mjMCsYCNGbJuAbYeC9b7uQvirKcEaXy18DhtiqoaO5gcUPX03Lok8BqD/gDFbOfpWmj14CpagcNIwRB5xJ1ZB1d6pf9NCVrJz9CpWDHEaddP1XX2987zkyz02ndfFcNp52OTWbmLsCzZ+9y5JHr0dVVlN/8M+pHj6KjuYGFt53MSOnnI9SqjA/dPF6Hfh2sW1VWHThjDahnQmMs1nHovTl1Gw2hiE774dub0W3rgJVQUWNuQax/NX7aV38KSP2O32dP9s89x1UdS2L05evEc7WRXNBKRY/ci3D9znpq3B+ee+FDB9/Am2ZL1k55zU2mHgyS578E4O23p3azccW5gcufpeEgfcL20X0RTGec16B5WB2rGqiee6/qNtpMgCqspqK2rqvggmgW5uB7ke02q/tSOXAdQf96vqvUT1i3VVTVEUVuq0F3bYKVVFF69LPaV+xWILZNz93U+mJtovoiyrbBfSFm0qPB35su462ZQuoHDSUxQ9dScuXc6jZeGuG73sKFQNqWfrMrTS+8yQVNYPYaOpFeenP+fYRLJ5xLap6APXez1j61J8ZttexeXnvMqKAW91Ueqcw8JbYLiYXRTNyuql0FWbPEut0RzstC2YzZJcDGHXi1ajqGpbPvAuA4XtPY7PTbmHwDhNY8dqDeelvwEZbssm0y9h46kW0ZRZQWbcBAAvvu5hFD1xKe2NR32svpE2BG20XkauiCSdm271ErP1TNaSeyiH11IzaFoBB2+5Byxez12gzeIcJNH2Q3z16tNZkXrgTZ4+pLHt+OsP2PJrBY/Zh+WsP5LWfEneom0qfbLuIXBRFON1UemPgPNt1dKqsG07V0HpaF38GQPMnb1FdvzmtS1bvItD00UtUb5DfVTcb33mCgVt9i8rauq8uQKGU+Vj0xeVuKr2R7SKyKZZzzktI2Po/G3z3VBY9eCm6vY2qYRsz4oAzWfLw1bQu+QxUBVVDN2SD/X4CQNuKxSyecTUbHWF+vyy8/xJWffo27SuX89l1x+PseQxDdp5M0wcvsOSxP9C+MsOXd5/HgJFbsNGRFwDQ0dpMwztPsNEU8/nQXQ9h4b2/Q1VWUX/wOXb+EorXEMwOcqfYLqQ3ib+V4qbSe2EWfxYinzqAXcLAm2W7kJ4k+rA22mAoEReBRMmpwNyWS6xEhxP4CVDySyAKayZG6xknUmIPa6MT9vcBx3YtoqS9A+wcBl6H7ULWluSR83+QYIr47QhMsV1EdxI5crqp9FDgMyxObBdl5X1gTBh47bYL6SqpI+fJSDBF4WwLHGe7iLUlbuSMrtB+BLiWSxHl5WNgmySdeyZx5DwECaYovC2BybaL6CqJ4fxv2wWIsnWS7QK6StRhrZtK7wq8bLsOUbZagM3CwFtouxBI3sgpo6awaQAwzXYRnRITTjeV3gw4wnYdouwl5tA2MeHETNUrlqdkROna3k2l/8N2EZCscMq6GyIpEvEwdiIuCLmp9C6Y5QuFSIJGYJMw8FbYLCIpI+dBtgsQoovBwFG2i5BwCtG9E20XYP2w1k2lNwHm0dMir0LY0Q6MCAMvY6uAJIycByLBFMlTCexts4AkhFMOaUVSTbDZudVwuqn0QOC7NmsQohf72Ozc9si5LzDQcg1C9GRnN5Uebqtz2+GUQ1qRZBXAeJud2zTJcv9CZDPBVsfWwhkdLmxhq38hcmTtvNPmyDnOYt9C5Gqsm0rX2+hYwilE7xSWzjtthnMXi30L0RfjbHQqI6cQ2bk2OrUSTjeVrgC2sdG3EP3g2ujU1si5OVBrqW8h+sq10amtcH7dUr9C9McoN5WuLnSnEk4hsqvAHO0VvFMb5HxTFBu30B3aCudGlvoVor/cQndoK5yDLfUrRH+5he5QwilEbtxCdyjhFCI3ZXNBSMIpik3B/81KOIXIzYBCdyjhFCI3ZTMJoc5Sv0L0V+mHM5r0Lot6iWJT8HDa2HJvkIU+y8XFwKW2iyhR7YXu0EY4ZdSMxx/DwEvZLkLkj41zTqvbqpWou4Af2y5C5JeVjYzcVLoBuWKbL48CB4WB12K7EJFftq7WLrTUb6mZCRwqwSxNEs7i9Q5wQBh4jbYLEfGwFc5FlvotFXOAyWHgLbVdiIiPjJzFZwEwKQy8z20XIuJl41YKyMjZX8uA/cLAm521pe+MBp5AHmyPy4/wM9Pj7MBWOGXk7Lsm4MAw8GZlbek7I4HHgK3iLqqMxX7UKYe1xaEVODwMvOeztvQdB3gEWacpbm1xdyAXhJKvA5gWBt7DWVv6zkDgAWQ1/UJYFXcHtsI5z1K/xej0MPD+mrWV71QBfwP2ir0iAbA47g5shfNtzKGa6N25YeD9Pmsr31HALcCBcRckvlKa4QwDbxUmoKJnV4aB99sc214FHBNnMWIdS+LuwOYuY69Y7DvpbgXOyqml7/jAT+MsRnSrNEfOiISze/cDJ4WBl/2JBN/5KfCb2CsSa2vAz8Q+n1nCmSxPA0eGgZf9Mr3vHIs5nBWFV5C7DTbD+S/MjXVhvA4cHAZec9aWvnMgcDNmS3RReNlnaOWBtXCGgdcOvGGr/4R5H/heGHjLs7b0nb0wt0xsze4S8EEhOrE5coIc2gLMxUxkzz5rynfGYSYZyFIvdn1YiE4knHYtwjz6NTdrS9/ZBjMtz4m7KJGVjJwlbgXmUPa9rC19Z1PMRPaRcRclclL6I2cYeB8Cn9iswZJVwPfDwHsta0vfGYFZJ2h03EWJnLQBHxeiI9sjJ8C9tgsosHbM7ZKnsrb0nTrgYWCHuIsSOZuFn4n9iRSQcBaaBk4OA+++rC19pwb4B7BrzDWJvnmxUB0lIZzPUT7Pd/4sDLxbsrbynUpgOrBv3AWJPiufcIaB14GZslbqLgwD74oc2/4BODTOYkS/zSxUR9bDGbnTdgExuyEMvP/NqaXvXAKcFG85op8W4mcKMjsIkhPOJ4FSXU3ur8BPcmrpO78Afh5rNWJ9FOyQFhISzmgqX6wrmVkyA7PESEfWlr7zQyCIvSKxPh4vZGeJCGfkNtsF5NkLwGFh4GVf8cF3jgBuiL0isb4eLGRnVjYy6ombSs8CxtquIw/eBsbntCK770zGzJcdEHdRYr28i58ZU8gOkzRyQmmMHh+T61YJvvNt4O9IMIvBA4XuMGnhvInivjD0OeYJkwVZW/rOGCCNbIVYLAp6SAsJC2f0oHGxbpu+FDNiZp936TtbYObLbhB3USIvFlPgK7WQsHBGbqD4Fp1uArww8N7J2tJ3NsIEc1TcRYm8uQs/017oThMXzjDwmoDLbdfRBy2YDWyz/2ZdvVXC1nEXJfLqZhudJi6ckWsxh4lJ1wEcFwbeI1lb+s4gzDnmznEXJfLqXfzMyzY6TmQ4w8BbAVxju44cnBYG3t+ytvKdauBuYI/YKxL5ZmXUhISGM3IlZrWApPpVGHh/yNrKdyqAvwD7x16RyLc2LE6OSWw4o/uE19uuoweXh4H3uxzbXgNMjbMYEZuH8DNf2Oo8seGMXEby1ra9GTg7p5a+cz5wWqzViDhdabPzRIczWi7St11HF/cCP8xxq4QzgHNjr0jE5RX8TPalZGKU6HBGLgdetV0E5rG2qdETNL3zneOAXB+sFsl0se0CEh/OKAwnYXc/z1eBQ6KtC3vnOwdjpiHKVgnF60MSsLZV4sMJEAbeLOz9JnsP2D+6vdM73xmPWdVBtkoobpfiZ7I/gxuzoghn5ALg3wXu81PMRPbs0wl95xuYtZBq4y5KxGoe5taXdUUTzjDwWjCHt4X6jbYQE8zPsrb0nW0xqx4MjbsoEbtz8TPZT18KoGjCCRDNX722AF0tx2yVkH1PDN/5GmYi+4ZxFyVi9xYJGTWhyMIZ+SUwJ8b3bwYOCgPv9awtfaceE8zNY6xHFM7ZSTjX7FR04QwDrxE4Jaa3bwOmhIH3TNaWvjMEs1XCdjHVIgprBn6moAt4ZVN04QQIA+9x4Lw8v60GfhAGXvblKFZvlfCtPNcQm+Y2zW43NrDzDQ2Mub6B3zy1egPta15qYdtrzdfPeaz7jbWveHEVY65vYMfrG5h6TxPNbWYexlsL2vnOnxsZ+/sGDrqjieWrzNef/7SNnX7fwK43NvDREjMYLWvW7Hd7I0latyrSTq6zvgooUQt89ZWbSt8BHJWntzszDLyrsrYyWyXcDRySp34LQmtNYyvUDVC0tmv2vLmRq75Xy8pWuPDZVaSPHkRNleLLxg5GDl7zd/a85R3seXMj755Wx8BqxZS7mjhgmypOGDeAXW9s4NJJtYx3q7jpjRbmLO3ggom1HHpnExd/t4ZwmWbGR21ctl8tP3ukmYO3rWK8m7g7TVfhZ860XcTainLk7OJE4KU8vM8FOQZTATdSZMEEUEpRN8DMi2jtgNZ2M0vi96+2kNqzhpoq8721g9mprQNWtkFbh6apFUYNMe3eX9TB3qMrAZi0ZRX3/NtswFVdado3tWqqK2H2kg7mrehIYjA/BXJbjb/Aijqc0ZpD38f8BffXdWHg/TrHtpdifiEUpfYOzbgbGhj5fyuYtGUVu29WxQeLO3j2kzZ2/1MD429p5JV5685O3HRoBWd/ZwCbX7GCTS5rwKmFyVuZkO04spL73zeBvOvdVuYuN4ew/7NnDac80MyVL7Vw+m4D+NWTzVywT03hftjc/Rg/02C7iO4UdTgBwsD7AjgI6M9f8B3AT3Nq6Tu/BM7qRx+JUVmhePPUOj47awgvz2/nnS/baeuApc0w86TB/N+kWqbc3bTOOeHSlZr73m9jzhl1zD+rjsYWuH1WCwA3fb+W615p4Zt/bGDFKhhQaUbgcRtXMvPkwTx1/GA+XtrBqCEVaODIu5s49u8r+aIhERdF/4Kfech2ET0p+nDCV9P7jqZvExQeAo7P8QmTU4EL+1dd8gyrVUwYXcWMj9rYbKji0O2rUEqx26aVVChY1LTmX8njH7exxbAKNhxcQXWlaf/CXDPCbldfyaPHDea1U+qYOraKrYavOaVYa81vn1nFuXvXcN7TqzhvQg3H7lTN1S+1FOzn7cE84AzbRfSmJMIJEF1lPSfH5s8Bh+e4VcKRwHXrUVoiLGzsYFmzCd3KVs3jc9rYrr6CQ7ar5sk55rD0g8XttLRD/aA1A7a5o5g5r52mVo3WmifmtLN9vTnP/LLR/D7s0JrfPtPCqd9ac33sv7zVirdNFcMHKppaoUKZV5PNxxjML/ET8DMZq1VkUdRXa7vjptI3Aif30uQtzFYJ2f/H+M5+mJW+q/NTnT2zvmjn+H+spL0DOjRMGVPNr8fX0NKu+cF9zby5oJ0BlXDp5FomblHF/BUdnHx/Mw8dMwiA3zzVzJ3/aqOqAnbZpJI/HVRLTZXiqpmruO4Vk7RDt6/ion1rUMqEu6lV401v4tFjB1FdqXj2kzZOe6iZAZVwx2ED+fqISlt/HT5+Jt+34vKuFMNZjdmx7PBuvv0RsGd0nto73/kOZlepQXktUNj2GPC9JM0E6knJhRPATaUrMXMkj+ny5fnAHmHghVnfwHfGAk8Dw+OoT1jzGbALfqYoFi0vmXPOrqIHtKcBf46+tASzVUKY9Q/7zpaY+bISzNLSBhxZLMGEEh05O7mptAIuAe4JA29m1j/gO5tgLhZtGXNpovBOx88U1YW9kg5nn/jOcMyhbCnsDyrWdAl+5he2i+irkjys7TOzVcKDSDBL0XQgZbuI/pCR02yV8ACwn+1SRN49CeyPn7E+46E/ynvkNFsl3IYEsxS9DRxarMGEcg+nmflzpO0iRN79G5ic9BlA2ZRvOH3nQuBU22WIvHsbmICfWWC7kPVVnuecvnMWZh8WUVreACbhZxbbLiQfyi+cvnMM5jxTVmQvLa8A++FnimHT5ZyU42Hti8Bs20WIvHoaM2KWTDChHMPpZz7G7DD9mu1SRF7cjAlmUV/86U75HdZ28p3BmA2HptguRfSLBlL4mUtsFxKX8g1nJ985B7iIcjyKKF5NwLH4Ges7gcVJwgngO5Mx6wltYLsUkdUc4HD8TPYV+YucjBYAfuZRYFdglu1SRK/+Cowrh2CCjJxr8p1a4HfAmcitliRpBP4LP3OT7UIKScLZHd+ZANwCjLZbiADeBKbiZ96zXUihyWFtd/zMP4GdMJfphR0tmA2Tv12OwQQZObPznYOBa5Bt/grpaeDUcg1lJwlnLnxnIOaB3XOQbeXjtBizR+YttgtJAglnX/iOi9kv5TDLlZSaNswpxC+LaQGuuEk4+8N3JmKeahlnuZJip4G/Ab/Gz3xgu5ikkXD2l9kO8GDgXOCblqspRg8Dv8LPvGG7kKSScOaD73iYkO5uu5Qi8AhwIX7mWduFJJ2EM5/MNMAzMWsSyW2q1VZhpkdejp9523YxxULCGQffGQ2cAvwA2NhyNTbNBW4AbsTPLLRdTLGRcMbJLLv5feBHwD6AtW21Cmg5cA9mvdin8DPrbpUtciLhLBTf2RA4BHMbZiIlsK1gF6uANCaQafxMs+V6SoKE0wbfGQYcBBwKTACGWaymvz7GbPj0KPAEfma55XpKjoTTNrOw9U7A+Oi1F1BvtabuzQdmYva3fAw/s97rMCml2jFLWXY6RGsdru/7lgoJZ9KY+6c7YO6d7hy9xlDYC0ufYtZYej16vYafyb7hcB8ppRq01nX5ft9SIeEsFr7jANsBLiaom0T/7fx4BFADDIhe1ay+ANUONAArolfnx58Dn0Sv8KuPC3TOKOHsnYSzlJlD5qqk7hey1mHtHK31f9qsJ2kknMIaGTl7J7NYhEgoCacQCSXhFCKh5JxTiISSkVOIhJJwCpFQEk4hEkrCKURCSTiFSCgJpxAJJeEUIqEknEIklIRTiISScAqRUBJOIRJKwilEQkk4hUgoCacQCSXhFCKh/h8f0rdLjJ+Zb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9" name="AutoShape 7" descr="data:image/png;base64,iVBORw0KGgoAAAANSUhEUgAAAOcAAAD3CAYAAADmIkO7AAAAOXRFWHRTb2Z0d2FyZQBNYXRwbG90bGliIHZlcnNpb24zLjMuMiwgaHR0cHM6Ly9tYXRwbG90bGliLm9yZy8vihELAAAACXBIWXMAAAsTAAALEwEAmpwYAAAcwElEQVR4nO3deZgU1bnH8e+ZhRlgoEBGVDRSbnFBFJOoyXUBMWC01HhdUFxQozHGmKvXGNM3uSalxlh63beYmKhRH4xRY1xacY877orGuCGlCKKsDTPDMNu5f5waGWBmumfo6lPd/X6epx9nOfR5B/nNqeXUOUprjRAieSpsFyCE6J6EU4iEknAKkVASTiESSsIpREJJOIVIKAlnjJRSrlJKK6WqbNdii1LqBKXUc7brKEYSzh4opUKlVItSqn6tr78ZBc61VFrOuvxyaOjyest2XSI3Es7ezQGmdn6ilBoLDLRXTr8N01rXRa+dbRcjciPh7N1twLQunx8P3Nq1gVLKU0q9oZRarpSaq5Tye3ozpZSjlPqzUupzpdQ8pdRvlVKV3bQbpZRaqZTaoMvXdlFKLVJKVSultlZKPa2UykRfu7OvP5hSajul1GNKqSVKqfeVUlO6fO8WpdT1SqmHo9H2eaXUxkqpK5VSS5VS7ymldunSPqWUmq2UWqGUelcp9Z/96VesScLZu5nAUKXU9lGIjgRuX6tNIybAwwAP+LFS6pAe3u8vQBuwNbALMBk4ee1GWuv5wIvAYV2+fDRwt9a6FbgAeBQYDmwGXNOXH0opNRh4DJgOjMQcHVyvlBrTpdkU4H+BemBVVM/r0ed3A5d3aTsb2AtwgPOA25VSm/SzXxGRcGbXOXpOAt4D5nX9ptb6n1rrt7XWHVrrWcAdwPi130QptRGwP3Cm1rpRa/0lcAVwVA/9Tic6pFZKqajd9Oh7rcBoYJTWullrne2CyyKl1LLodTZwIBBqrW/WWrdprV8H7gEO7/Jn7tVav6a1bgbuBZq11rdqrduBOzG/XDr/Du7SWs+P/g7uBD4Eduumjlz6FZGyvYrYB7cBzwBbsNYhLYBSancgAHYEBgA1wF3dvM9ooBr43GQNML8c5/bQ793ANUqpUcA2gAaejb53Dmb0fFkptRS4TGt9Uy8/Q73Wuq1LzecAuyullnVpUxX9rJ2+6PLxym4+r+vyftOAswA3+lIdZoRd2+gc+hURCWcWWutPlFJzgAOAk7ppMh24Fthfa92slLqS7v9hzsUcHq4RlF76XaaUehRzeLk9cIeOHiHSWi8AfgiglNoTeFwp9YzW+qMcf6y5wNNa60k5tu+RUmo0cCOwL/Ci1rpdKfUmoLppnrd+y4Ec1ubmJGCi1rqxm+8NAZZEwdwNc264Dq3155jzxMuUUkOVUhVKqa2UUuscAncxHXNIfRirD2lRSh2hlNos+nQpZlRt78PP8yDwdaXUcdEFpmql1K5Kqe378B6dBkf9L4xqOxFzFBF3vyVPwpkDrfVsrfWrPXz7NOB8pdQK4NfA33p5q2mYQ993MaG6G1jnwkkX92MOab/QWne9P7kr8JJSqiFqc4bWek5OPwygtV6BuRh1FDAfWABcjDkk7xOt9bvAZZgLRl8AY4Hn4+63HCh52FqIZJKRU4iEknAKkVASTiESSsIpREJJOIVIKAmnEAkl4RQioSScQiSUhFOIhJJwCpFQEk4hEkrCKURCSTiFSCgJpxAJJeEUIqEknEIklIRTiISScAqRUBJOIRJKwilEQkk4hUgoCWcPoq3zbuvyeZVSaqFS6kGbdYnyIeHsWSOwo1Kqc8u/Say1T4oQcZJw9u5hzM5hYDYVusNiLaLMSDh791fgKKVULbAT8JLlekQZkXD2ItrSz8WMmg/ZrUaUG9llLLv7gUuBCcCIQnfuptIjgDHADsCmmI2DBgODold3Hw/E7Gi2bK3XIsx58/zov/OAeWHgrSzMTyP6QsKZ3U1ARmv9tlJqQlyduKn0SEwAO4PY+fGG6/G2m2VvQoebSr8PvBy9XgJmhYHXuh79ijyQjYx6oJRq0FrXrfW1CcDZWusD1/f93VR6R8xOz5Mw57Pd7elpSzPwJqsD+3IYeB9aragMSTgLxE2la4CJmEB6mF2ei8kS4EnMlvMPhoHXbLmekifhjJGbSo9idRj3xZwTloIVwH2Yq9mPyiFwPCSceeam0sOAE4DjgG9YLaYwlgB/xwT1qTDwOizXUzIknHniptLfxOxyfRTmimk5WoDZrfumMPDesF1MsZNwrgc3la4EpgBnArvZrSZxHgLODwNPJm70k4SzH9xUehDwA+BnmEkKomePAReEgfes7UKKjYSzD9xUug4TyNNJ1q2PYvA0ZiR90nYhxULCmSM3lT4GuAQYZbuWIvcCZiSdYbuQpJNwZuGm0mOBa4G9bddSYl4B/jsMvOdtF5JUEs4euKm0A1yAuQJbabmcUqWBPwG/CANvqe1ikkbCuRY3lVbAicBFwEjL5ZSLL4CzwsCbbruQJJFwdhHdq7wO2N12LWVqBnByGHiy4gQSTuCr+5XnAynkGVfblgE/DQPvdtuF2Fb24XRT6Q0xy4/sa7sWsYZ7gFPDwFtkuxBbyjqcbiq9O2a6WS7PPYrC+xKYEgbe07YLsaFsD+HcVPonwDNIMJNsJPCYm0qfYLsQG8pu5Iym3v0ROMZ2LaJPAuCXYeCVzT/Ysgqnm0pvg3m8aUfbtYh+uQc4rlzWPCqbcLqp9MHAbcBQ27WI9fIKcHAYeAtsFxK3sjjndFPpqZgRU4JZ/HYFXnZT6Z1sFxK3kg+nm0ofjRkxZQpe6fga8LybSq/3QmtJVtLhjJ4kuRUJZimqA+4r5Su5JXvO6abSxwK3IMEsde3A4WHg/cN2IflWkuF0U+njMMEs6SMD8ZVm4HulNlmh5MLpptLTgJuRYJab5cCEUlpYrKT+Abup9PFIMMvVUGBGdC+7JJTMyOmm0kdg1k6VYJa3ENgjDLz5tgtZXyURTjeVHgc8T/muFyvW9C9gr2JfXaHoR5noka/7kGCK1cYA6WgeddEq6nC6qXQ1Zr7l5rZrEYnzHczkk6JV1OEErgT2sl2ESKxD3VT6h7aL6K+iPed0U+mjMCsYCNGbJuAbYeC9b7uQvirKcEaXy18DhtiqoaO5gcUPX03Lok8BqD/gDFbOfpWmj14CpagcNIwRB5xJ1ZB1d6pf9NCVrJz9CpWDHEaddP1XX2987zkyz02ndfFcNp52OTWbmLsCzZ+9y5JHr0dVVlN/8M+pHj6KjuYGFt53MSOnnI9SqjA/dPF6Hfh2sW1VWHThjDahnQmMs1nHovTl1Gw2hiE774dub0W3rgJVQUWNuQax/NX7aV38KSP2O32dP9s89x1UdS2L05evEc7WRXNBKRY/ci3D9znpq3B+ee+FDB9/Am2ZL1k55zU2mHgyS578E4O23p3azccW5gcufpeEgfcL20X0RTGec16B5WB2rGqiee6/qNtpMgCqspqK2rqvggmgW5uB7ke02q/tSOXAdQf96vqvUT1i3VVTVEUVuq0F3bYKVVFF69LPaV+xWILZNz93U+mJtovoiyrbBfSFm0qPB35su462ZQuoHDSUxQ9dScuXc6jZeGuG73sKFQNqWfrMrTS+8yQVNYPYaOpFeenP+fYRLJ5xLap6APXez1j61J8ZttexeXnvMqKAW91Ueqcw8JbYLiYXRTNyuql0FWbPEut0RzstC2YzZJcDGHXi1ajqGpbPvAuA4XtPY7PTbmHwDhNY8dqDeelvwEZbssm0y9h46kW0ZRZQWbcBAAvvu5hFD1xKe2NR32svpE2BG20XkauiCSdm271ErP1TNaSeyiH11IzaFoBB2+5Byxez12gzeIcJNH2Q3z16tNZkXrgTZ4+pLHt+OsP2PJrBY/Zh+WsP5LWfEneom0qfbLuIXBRFON1UemPgPNt1dKqsG07V0HpaF38GQPMnb1FdvzmtS1bvItD00UtUb5DfVTcb33mCgVt9i8rauq8uQKGU+Vj0xeVuKr2R7SKyKZZzzktI2Po/G3z3VBY9eCm6vY2qYRsz4oAzWfLw1bQu+QxUBVVDN2SD/X4CQNuKxSyecTUbHWF+vyy8/xJWffo27SuX89l1x+PseQxDdp5M0wcvsOSxP9C+MsOXd5/HgJFbsNGRFwDQ0dpMwztPsNEU8/nQXQ9h4b2/Q1VWUX/wOXb+EorXEMwOcqfYLqQ3ib+V4qbSe2EWfxYinzqAXcLAm2W7kJ4k+rA22mAoEReBRMmpwNyWS6xEhxP4CVDySyAKayZG6xknUmIPa6MT9vcBx3YtoqS9A+wcBl6H7ULWluSR83+QYIr47QhMsV1EdxI5crqp9FDgMyxObBdl5X1gTBh47bYL6SqpI+fJSDBF4WwLHGe7iLUlbuSMrtB+BLiWSxHl5WNgmySdeyZx5DwECaYovC2BybaL6CqJ4fxv2wWIsnWS7QK6StRhrZtK7wq8bLsOUbZagM3CwFtouxBI3sgpo6awaQAwzXYRnRITTjeV3gw4wnYdouwl5tA2MeHETNUrlqdkROna3k2l/8N2EZCscMq6GyIpEvEwdiIuCLmp9C6Y5QuFSIJGYJMw8FbYLCIpI+dBtgsQoovBwFG2i5BwCtG9E20XYP2w1k2lNwHm0dMir0LY0Q6MCAMvY6uAJIycByLBFMlTCexts4AkhFMOaUVSTbDZudVwuqn0QOC7NmsQohf72Ozc9si5LzDQcg1C9GRnN5Uebqtz2+GUQ1qRZBXAeJud2zTJcv9CZDPBVsfWwhkdLmxhq38hcmTtvNPmyDnOYt9C5Gqsm0rX2+hYwilE7xSWzjtthnMXi30L0RfjbHQqI6cQ2bk2OrUSTjeVrgC2sdG3EP3g2ujU1si5OVBrqW8h+sq10amtcH7dUr9C9McoN5WuLnSnEk4hsqvAHO0VvFMb5HxTFBu30B3aCudGlvoVor/cQndoK5yDLfUrRH+5he5QwilEbtxCdyjhFCI3ZXNBSMIpik3B/81KOIXIzYBCdyjhFCI3ZTMJoc5Sv0L0V+mHM5r0Lot6iWJT8HDa2HJvkIU+y8XFwKW2iyhR7YXu0EY4ZdSMxx/DwEvZLkLkj41zTqvbqpWou4Af2y5C5JeVjYzcVLoBuWKbL48CB4WB12K7EJFftq7WLrTUb6mZCRwqwSxNEs7i9Q5wQBh4jbYLEfGwFc5FlvotFXOAyWHgLbVdiIiPjJzFZwEwKQy8z20XIuJl41YKyMjZX8uA/cLAm521pe+MBp5AHmyPy4/wM9Pj7MBWOGXk7Lsm4MAw8GZlbek7I4HHgK3iLqqMxX7UKYe1xaEVODwMvOeztvQdB3gEWacpbm1xdyAXhJKvA5gWBt7DWVv6zkDgAWQ1/UJYFXcHtsI5z1K/xej0MPD+mrWV71QBfwP2ir0iAbA47g5shfNtzKGa6N25YeD9Pmsr31HALcCBcRckvlKa4QwDbxUmoKJnV4aB99sc214FHBNnMWIdS+LuwOYuY69Y7DvpbgXOyqml7/jAT+MsRnSrNEfOiISze/cDJ4WBl/2JBN/5KfCb2CsSa2vAz8Q+n1nCmSxPA0eGgZf9Mr3vHIs5nBWFV5C7DTbD+S/MjXVhvA4cHAZec9aWvnMgcDNmS3RReNlnaOWBtXCGgdcOvGGr/4R5H/heGHjLs7b0nb0wt0xsze4S8EEhOrE5coIc2gLMxUxkzz5rynfGYSYZyFIvdn1YiE4knHYtwjz6NTdrS9/ZBjMtz4m7KJGVjJwlbgXmUPa9rC19Z1PMRPaRcRclclL6I2cYeB8Cn9iswZJVwPfDwHsta0vfGYFZJ2h03EWJnLQBHxeiI9sjJ8C9tgsosHbM7ZKnsrb0nTrgYWCHuIsSOZuFn4n9iRSQcBaaBk4OA+++rC19pwb4B7BrzDWJvnmxUB0lIZzPUT7Pd/4sDLxbsrbynUpgOrBv3AWJPiufcIaB14GZslbqLgwD74oc2/4BODTOYkS/zSxUR9bDGbnTdgExuyEMvP/NqaXvXAKcFG85op8W4mcKMjsIkhPOJ4FSXU3ur8BPcmrpO78Afh5rNWJ9FOyQFhISzmgqX6wrmVkyA7PESEfWlr7zQyCIvSKxPh4vZGeJCGfkNtsF5NkLwGFh4GVf8cF3jgBuiL0isb4eLGRnVjYy6ombSs8CxtquIw/eBsbntCK770zGzJcdEHdRYr28i58ZU8gOkzRyQmmMHh+T61YJvvNt4O9IMIvBA4XuMGnhvInivjD0OeYJkwVZW/rOGCCNbIVYLAp6SAsJC2f0oHGxbpu+FDNiZp936TtbYObLbhB3USIvFlPgK7WQsHBGbqD4Fp1uArww8N7J2tJ3NsIEc1TcRYm8uQs/017oThMXzjDwmoDLbdfRBy2YDWyz/2ZdvVXC1nEXJfLqZhudJi6ckWsxh4lJ1wEcFwbeI1lb+s4gzDnmznEXJfLqXfzMyzY6TmQ4w8BbAVxju44cnBYG3t+ytvKdauBuYI/YKxL5ZmXUhISGM3IlZrWApPpVGHh/yNrKdyqAvwD7x16RyLc2LE6OSWw4o/uE19uuoweXh4H3uxzbXgNMjbMYEZuH8DNf2Oo8seGMXEby1ra9GTg7p5a+cz5wWqzViDhdabPzRIczWi7St11HF/cCP8xxq4QzgHNjr0jE5RX8TPalZGKU6HBGLgdetV0E5rG2qdETNL3zneOAXB+sFsl0se0CEh/OKAwnYXc/z1eBQ6KtC3vnOwdjpiHKVgnF60MSsLZV4sMJEAbeLOz9JnsP2D+6vdM73xmPWdVBtkoobpfiZ7I/gxuzoghn5ALg3wXu81PMRPbs0wl95xuYtZBq4y5KxGoe5taXdUUTzjDwWjCHt4X6jbYQE8zPsrb0nW0xqx4MjbsoEbtz8TPZT18KoGjCCRDNX722AF0tx2yVkH1PDN/5GmYi+4ZxFyVi9xYJGTWhyMIZ+SUwJ8b3bwYOCgPv9awtfaceE8zNY6xHFM7ZSTjX7FR04QwDrxE4Jaa3bwOmhIH3TNaWvjMEs1XCdjHVIgprBn6moAt4ZVN04QQIA+9x4Lw8v60GfhAGXvblKFZvlfCtPNcQm+Y2zW43NrDzDQ2Mub6B3zy1egPta15qYdtrzdfPeaz7jbWveHEVY65vYMfrG5h6TxPNbWYexlsL2vnOnxsZ+/sGDrqjieWrzNef/7SNnX7fwK43NvDREjMYLWvW7Hd7I0latyrSTq6zvgooUQt89ZWbSt8BHJWntzszDLyrsrYyWyXcDRySp34LQmtNYyvUDVC0tmv2vLmRq75Xy8pWuPDZVaSPHkRNleLLxg5GDl7zd/a85R3seXMj755Wx8BqxZS7mjhgmypOGDeAXW9s4NJJtYx3q7jpjRbmLO3ggom1HHpnExd/t4ZwmWbGR21ctl8tP3ukmYO3rWK8m7g7TVfhZ860XcTainLk7OJE4KU8vM8FOQZTATdSZMEEUEpRN8DMi2jtgNZ2M0vi96+2kNqzhpoq8721g9mprQNWtkFbh6apFUYNMe3eX9TB3qMrAZi0ZRX3/NtswFVdado3tWqqK2H2kg7mrehIYjA/BXJbjb/Aijqc0ZpD38f8BffXdWHg/TrHtpdifiEUpfYOzbgbGhj5fyuYtGUVu29WxQeLO3j2kzZ2/1MD429p5JV5685O3HRoBWd/ZwCbX7GCTS5rwKmFyVuZkO04spL73zeBvOvdVuYuN4ew/7NnDac80MyVL7Vw+m4D+NWTzVywT03hftjc/Rg/02C7iO4UdTgBwsD7AjgI6M9f8B3AT3Nq6Tu/BM7qRx+JUVmhePPUOj47awgvz2/nnS/baeuApc0w86TB/N+kWqbc3bTOOeHSlZr73m9jzhl1zD+rjsYWuH1WCwA3fb+W615p4Zt/bGDFKhhQaUbgcRtXMvPkwTx1/GA+XtrBqCEVaODIu5s49u8r+aIhERdF/4Kfech2ET0p+nDCV9P7jqZvExQeAo7P8QmTU4EL+1dd8gyrVUwYXcWMj9rYbKji0O2rUEqx26aVVChY1LTmX8njH7exxbAKNhxcQXWlaf/CXDPCbldfyaPHDea1U+qYOraKrYavOaVYa81vn1nFuXvXcN7TqzhvQg3H7lTN1S+1FOzn7cE84AzbRfSmJMIJEF1lPSfH5s8Bh+e4VcKRwHXrUVoiLGzsYFmzCd3KVs3jc9rYrr6CQ7ar5sk55rD0g8XttLRD/aA1A7a5o5g5r52mVo3WmifmtLN9vTnP/LLR/D7s0JrfPtPCqd9ac33sv7zVirdNFcMHKppaoUKZV5PNxxjML/ET8DMZq1VkUdRXa7vjptI3Aif30uQtzFYJ2f/H+M5+mJW+q/NTnT2zvmjn+H+spL0DOjRMGVPNr8fX0NKu+cF9zby5oJ0BlXDp5FomblHF/BUdnHx/Mw8dMwiA3zzVzJ3/aqOqAnbZpJI/HVRLTZXiqpmruO4Vk7RDt6/ion1rUMqEu6lV401v4tFjB1FdqXj2kzZOe6iZAZVwx2ED+fqISlt/HT5+Jt+34vKuFMNZjdmx7PBuvv0RsGd0nto73/kOZlepQXktUNj2GPC9JM0E6knJhRPATaUrMXMkj+ny5fnAHmHghVnfwHfGAk8Dw+OoT1jzGbALfqYoFi0vmXPOrqIHtKcBf46+tASzVUKY9Q/7zpaY+bISzNLSBhxZLMGEEh05O7mptAIuAe4JA29m1j/gO5tgLhZtGXNpovBOx88U1YW9kg5nn/jOcMyhbCnsDyrWdAl+5he2i+irkjys7TOzVcKDSDBL0XQgZbuI/pCR02yV8ACwn+1SRN49CeyPn7E+46E/ynvkNFsl3IYEsxS9DRxarMGEcg+nmflzpO0iRN79G5ic9BlA2ZRvOH3nQuBU22WIvHsbmICfWWC7kPVVnuecvnMWZh8WUVreACbhZxbbLiQfyi+cvnMM5jxTVmQvLa8A++FnimHT5ZyU42Hti8Bs20WIvHoaM2KWTDChHMPpZz7G7DD9mu1SRF7cjAlmUV/86U75HdZ28p3BmA2HptguRfSLBlL4mUtsFxKX8g1nJ985B7iIcjyKKF5NwLH4Ges7gcVJwgngO5Mx6wltYLsUkdUc4HD8TPYV+YucjBYAfuZRYFdglu1SRK/+Cowrh2CCjJxr8p1a4HfAmcitliRpBP4LP3OT7UIKScLZHd+ZANwCjLZbiADeBKbiZ96zXUihyWFtd/zMP4GdMJfphR0tmA2Tv12OwQQZObPznYOBa5Bt/grpaeDUcg1lJwlnLnxnIOaB3XOQbeXjtBizR+YttgtJAglnX/iOi9kv5TDLlZSaNswpxC+LaQGuuEk4+8N3JmKeahlnuZJip4G/Ab/Gz3xgu5ikkXD2l9kO8GDgXOCblqspRg8Dv8LPvGG7kKSScOaD73iYkO5uu5Qi8AhwIX7mWduFJJ2EM5/MNMAzMWsSyW2q1VZhpkdejp9523YxxULCGQffGQ2cAvwA2NhyNTbNBW4AbsTPLLRdTLGRcMbJLLv5feBHwD6AtW21Cmg5cA9mvdin8DPrbpUtciLhLBTf2RA4BHMbZiIlsK1gF6uANCaQafxMs+V6SoKE0wbfGQYcBBwKTACGWaymvz7GbPj0KPAEfma55XpKjoTTNrOw9U7A+Oi1F1BvtabuzQdmYva3fAw/s97rMCml2jFLWXY6RGsdru/7lgoJZ9KY+6c7YO6d7hy9xlDYC0ufYtZYej16vYafyb7hcB8ppRq01nX5ft9SIeEsFr7jANsBLiaom0T/7fx4BFADDIhe1ay+ANUONAArolfnx58Dn0Sv8KuPC3TOKOHsnYSzlJlD5qqk7hey1mHtHK31f9qsJ2kknMIaGTl7J7NYhEgoCacQCSXhFCKh5JxTiISSkVOIhJJwCpFQEk4hEkrCKURCSTiFSCgJpxAJJeEUIqEknEIklIRTiISScAqRUBJOIRJKwilEQkk4hUgoCacQCSXhFCKh/h8f0rdLjJ+Zbw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lstStyle/>
          <a:p>
            <a:r>
              <a:rPr lang="en-US" dirty="0">
                <a:latin typeface="Times New Roman" pitchFamily="18" charset="0"/>
                <a:cs typeface="Times New Roman" pitchFamily="18" charset="0"/>
              </a:rPr>
              <a:t>Pie chart for Gender </a:t>
            </a:r>
          </a:p>
          <a:p>
            <a:endParaRPr lang="en-US" dirty="0"/>
          </a:p>
          <a:p>
            <a:endParaRPr lang="en-US" dirty="0"/>
          </a:p>
          <a:p>
            <a:endParaRPr lang="en-US" dirty="0"/>
          </a:p>
          <a:p>
            <a:endParaRPr lang="en-US" dirty="0"/>
          </a:p>
          <a:p>
            <a:endParaRPr lang="en-US" dirty="0"/>
          </a:p>
          <a:p>
            <a:endParaRPr lang="en-US" dirty="0"/>
          </a:p>
          <a:p>
            <a:r>
              <a:rPr lang="en-US" sz="2400" dirty="0">
                <a:latin typeface="Times New Roman" pitchFamily="18" charset="0"/>
                <a:cs typeface="Times New Roman" pitchFamily="18" charset="0"/>
              </a:rPr>
              <a:t>Data contains 63.11 % Male patients</a:t>
            </a:r>
          </a:p>
          <a:p>
            <a:pPr>
              <a:buNone/>
            </a:pPr>
            <a:r>
              <a:rPr lang="en-US" sz="2400" dirty="0">
                <a:latin typeface="Times New Roman" pitchFamily="18" charset="0"/>
                <a:cs typeface="Times New Roman" pitchFamily="18" charset="0"/>
              </a:rPr>
              <a:t>and  36.89 % of Female patients.</a:t>
            </a:r>
          </a:p>
          <a:p>
            <a:endParaRPr lang="en-US" dirty="0"/>
          </a:p>
          <a:p>
            <a:endParaRPr lang="en-US" dirty="0"/>
          </a:p>
          <a:p>
            <a:endParaRPr lang="en-US" dirty="0"/>
          </a:p>
        </p:txBody>
      </p:sp>
      <p:pic>
        <p:nvPicPr>
          <p:cNvPr id="4" name="Picture 8" descr="C:\Users\RUSHIKESH\Desktop\NN_Images\pi 1.png"/>
          <p:cNvPicPr>
            <a:picLocks noChangeAspect="1" noChangeArrowheads="1"/>
          </p:cNvPicPr>
          <p:nvPr/>
        </p:nvPicPr>
        <p:blipFill>
          <a:blip r:embed="rId2" cstate="print"/>
          <a:srcRect/>
          <a:stretch>
            <a:fillRect/>
          </a:stretch>
        </p:blipFill>
        <p:spPr bwMode="auto">
          <a:xfrm>
            <a:off x="2143108" y="1000108"/>
            <a:ext cx="2928958" cy="313183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5794"/>
            <a:ext cx="8229600" cy="5340369"/>
          </a:xfrm>
        </p:spPr>
        <p:txBody>
          <a:bodyPr/>
          <a:lstStyle/>
          <a:p>
            <a:r>
              <a:rPr lang="en-US" dirty="0">
                <a:latin typeface="Times New Roman" pitchFamily="18" charset="0"/>
                <a:cs typeface="Times New Roman" pitchFamily="18" charset="0"/>
              </a:rPr>
              <a:t>Status of patients</a:t>
            </a:r>
          </a:p>
          <a:p>
            <a:endParaRPr lang="en-US" dirty="0"/>
          </a:p>
          <a:p>
            <a:endParaRPr lang="en-US" dirty="0"/>
          </a:p>
          <a:p>
            <a:endParaRPr lang="en-US" dirty="0"/>
          </a:p>
          <a:p>
            <a:endParaRPr lang="en-US" dirty="0"/>
          </a:p>
          <a:p>
            <a:endParaRPr lang="en-US" dirty="0"/>
          </a:p>
          <a:p>
            <a:endParaRPr lang="en-US" dirty="0"/>
          </a:p>
          <a:p>
            <a:r>
              <a:rPr lang="en-US" sz="2400" dirty="0">
                <a:latin typeface="Times New Roman" pitchFamily="18" charset="0"/>
                <a:cs typeface="Times New Roman" pitchFamily="18" charset="0"/>
              </a:rPr>
              <a:t>96.10 % patients are alive and 3.90 % patients are dead by corona virus disease  </a:t>
            </a:r>
          </a:p>
          <a:p>
            <a:endParaRPr lang="en-US" dirty="0"/>
          </a:p>
          <a:p>
            <a:endParaRPr lang="en-US" dirty="0"/>
          </a:p>
          <a:p>
            <a:endParaRPr lang="en-US" dirty="0"/>
          </a:p>
          <a:p>
            <a:endParaRPr lang="en-US" dirty="0"/>
          </a:p>
          <a:p>
            <a:endParaRPr lang="en-US" dirty="0"/>
          </a:p>
          <a:p>
            <a:pPr>
              <a:buNone/>
            </a:pPr>
            <a:endParaRPr lang="en-US" dirty="0"/>
          </a:p>
        </p:txBody>
      </p:sp>
      <p:pic>
        <p:nvPicPr>
          <p:cNvPr id="8" name="Picture 4" descr="C:\Users\RUSHIKESH\Desktop\NN_Images\2.png"/>
          <p:cNvPicPr>
            <a:picLocks noChangeAspect="1" noChangeArrowheads="1"/>
          </p:cNvPicPr>
          <p:nvPr/>
        </p:nvPicPr>
        <p:blipFill>
          <a:blip r:embed="rId2" cstate="print"/>
          <a:srcRect/>
          <a:stretch>
            <a:fillRect/>
          </a:stretch>
        </p:blipFill>
        <p:spPr bwMode="auto">
          <a:xfrm>
            <a:off x="2214546" y="1571612"/>
            <a:ext cx="3644445" cy="3136508"/>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2852"/>
            <a:ext cx="8229600" cy="5983311"/>
          </a:xfrm>
        </p:spPr>
        <p:txBody>
          <a:bodyPr/>
          <a:lstStyle/>
          <a:p>
            <a:r>
              <a:rPr lang="en-US" dirty="0">
                <a:latin typeface="Times New Roman" pitchFamily="18" charset="0"/>
                <a:cs typeface="Times New Roman" pitchFamily="18" charset="0"/>
              </a:rPr>
              <a:t>Crosstab of Status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Gender and Secondary infection </a:t>
            </a:r>
            <a:r>
              <a:rPr lang="en-US" dirty="0" err="1">
                <a:latin typeface="Times New Roman" pitchFamily="18" charset="0"/>
                <a:cs typeface="Times New Roman" pitchFamily="18" charset="0"/>
              </a:rPr>
              <a:t>vs</a:t>
            </a:r>
            <a:r>
              <a:rPr lang="en-US" dirty="0">
                <a:latin typeface="Times New Roman" pitchFamily="18" charset="0"/>
                <a:cs typeface="Times New Roman" pitchFamily="18" charset="0"/>
              </a:rPr>
              <a:t> Gender</a:t>
            </a:r>
          </a:p>
          <a:p>
            <a:endParaRPr lang="en-US" dirty="0"/>
          </a:p>
          <a:p>
            <a:endParaRPr lang="en-US" dirty="0"/>
          </a:p>
          <a:p>
            <a:endParaRPr lang="en-US" dirty="0"/>
          </a:p>
          <a:p>
            <a:endParaRPr lang="en-US" dirty="0"/>
          </a:p>
          <a:p>
            <a:endParaRPr lang="en-US" dirty="0"/>
          </a:p>
          <a:p>
            <a:endParaRPr lang="en-US" dirty="0"/>
          </a:p>
        </p:txBody>
      </p:sp>
      <p:pic>
        <p:nvPicPr>
          <p:cNvPr id="6" name="Picture 2" descr="C:\Users\RUSHIKESH\Pictures\Screenshots\Screenshot (94).png"/>
          <p:cNvPicPr>
            <a:picLocks noChangeAspect="1" noChangeArrowheads="1"/>
          </p:cNvPicPr>
          <p:nvPr/>
        </p:nvPicPr>
        <p:blipFill>
          <a:blip r:embed="rId2" cstate="print"/>
          <a:srcRect/>
          <a:stretch>
            <a:fillRect/>
          </a:stretch>
        </p:blipFill>
        <p:spPr bwMode="auto">
          <a:xfrm>
            <a:off x="285720" y="1357298"/>
            <a:ext cx="4525007" cy="2324425"/>
          </a:xfrm>
          <a:prstGeom prst="rect">
            <a:avLst/>
          </a:prstGeom>
          <a:noFill/>
        </p:spPr>
      </p:pic>
      <p:pic>
        <p:nvPicPr>
          <p:cNvPr id="39939" name="Picture 3" descr="C:\Users\RUSHIKESH\Desktop\NN_Images\download.png"/>
          <p:cNvPicPr>
            <a:picLocks noChangeAspect="1" noChangeArrowheads="1"/>
          </p:cNvPicPr>
          <p:nvPr/>
        </p:nvPicPr>
        <p:blipFill>
          <a:blip r:embed="rId3" cstate="print"/>
          <a:srcRect/>
          <a:stretch>
            <a:fillRect/>
          </a:stretch>
        </p:blipFill>
        <p:spPr bwMode="auto">
          <a:xfrm>
            <a:off x="4643438" y="1071546"/>
            <a:ext cx="3786214" cy="4496264"/>
          </a:xfrm>
          <a:prstGeom prst="rect">
            <a:avLst/>
          </a:prstGeom>
          <a:noFill/>
        </p:spPr>
      </p:pic>
      <p:pic>
        <p:nvPicPr>
          <p:cNvPr id="39940" name="Picture 4" descr="C:\Users\RUSHIKESH\Pictures\Screenshots\Screenshot (96).png"/>
          <p:cNvPicPr>
            <a:picLocks noChangeAspect="1" noChangeArrowheads="1"/>
          </p:cNvPicPr>
          <p:nvPr/>
        </p:nvPicPr>
        <p:blipFill>
          <a:blip r:embed="rId4" cstate="print"/>
          <a:srcRect/>
          <a:stretch>
            <a:fillRect/>
          </a:stretch>
        </p:blipFill>
        <p:spPr bwMode="auto">
          <a:xfrm>
            <a:off x="642910" y="3786190"/>
            <a:ext cx="4143404" cy="1952037"/>
          </a:xfrm>
          <a:prstGeom prst="rect">
            <a:avLst/>
          </a:prstGeom>
          <a:noFill/>
        </p:spPr>
      </p:pic>
      <p:sp>
        <p:nvSpPr>
          <p:cNvPr id="9" name="TextBox 8"/>
          <p:cNvSpPr txBox="1"/>
          <p:nvPr/>
        </p:nvSpPr>
        <p:spPr>
          <a:xfrm>
            <a:off x="214282" y="6072206"/>
            <a:ext cx="8715436" cy="830997"/>
          </a:xfrm>
          <a:prstGeom prst="rect">
            <a:avLst/>
          </a:prstGeom>
          <a:noFill/>
        </p:spPr>
        <p:txBody>
          <a:bodyPr wrap="square" rtlCol="0">
            <a:spAutoFit/>
          </a:bodyPr>
          <a:lstStyle/>
          <a:p>
            <a:r>
              <a:rPr lang="en-US" sz="2400" dirty="0">
                <a:latin typeface="Times New Roman" pitchFamily="18" charset="0"/>
                <a:cs typeface="Times New Roman" pitchFamily="18" charset="0"/>
              </a:rPr>
              <a:t>Here we say that, Cured and secondary infection has same effect on Male and Female patients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RUSHIKESH\Desktop\NN_Images\download (2).png"/>
          <p:cNvPicPr>
            <a:picLocks noChangeAspect="1" noChangeArrowheads="1"/>
          </p:cNvPicPr>
          <p:nvPr/>
        </p:nvPicPr>
        <p:blipFill>
          <a:blip r:embed="rId2" cstate="print"/>
          <a:srcRect/>
          <a:stretch>
            <a:fillRect/>
          </a:stretch>
        </p:blipFill>
        <p:spPr bwMode="auto">
          <a:xfrm>
            <a:off x="647700" y="971550"/>
            <a:ext cx="7847013" cy="4914900"/>
          </a:xfrm>
          <a:prstGeom prst="rect">
            <a:avLst/>
          </a:prstGeom>
          <a:noFill/>
        </p:spPr>
      </p:pic>
      <p:sp>
        <p:nvSpPr>
          <p:cNvPr id="3" name="TextBox 2"/>
          <p:cNvSpPr txBox="1"/>
          <p:nvPr/>
        </p:nvSpPr>
        <p:spPr>
          <a:xfrm>
            <a:off x="1285852" y="285728"/>
            <a:ext cx="6643734" cy="584775"/>
          </a:xfrm>
          <a:prstGeom prst="rect">
            <a:avLst/>
          </a:prstGeom>
          <a:noFill/>
        </p:spPr>
        <p:txBody>
          <a:bodyPr wrap="square" rtlCol="0">
            <a:spAutoFit/>
          </a:bodyPr>
          <a:lstStyle/>
          <a:p>
            <a:r>
              <a:rPr lang="en-US" sz="3200" dirty="0">
                <a:latin typeface="Times New Roman" pitchFamily="18" charset="0"/>
                <a:cs typeface="Times New Roman" pitchFamily="18" charset="0"/>
              </a:rPr>
              <a:t>Histogram of Age </a:t>
            </a:r>
          </a:p>
        </p:txBody>
      </p:sp>
      <p:sp>
        <p:nvSpPr>
          <p:cNvPr id="5" name="TextBox 4"/>
          <p:cNvSpPr txBox="1"/>
          <p:nvPr/>
        </p:nvSpPr>
        <p:spPr>
          <a:xfrm>
            <a:off x="1071538" y="6000768"/>
            <a:ext cx="7429552" cy="830997"/>
          </a:xfrm>
          <a:prstGeom prst="rect">
            <a:avLst/>
          </a:prstGeom>
          <a:noFill/>
        </p:spPr>
        <p:txBody>
          <a:bodyPr wrap="square" rtlCol="0">
            <a:spAutoFit/>
          </a:bodyPr>
          <a:lstStyle/>
          <a:p>
            <a:r>
              <a:rPr lang="en-US" sz="2400" dirty="0">
                <a:latin typeface="Times New Roman" pitchFamily="18" charset="0"/>
                <a:cs typeface="Times New Roman" pitchFamily="18" charset="0"/>
              </a:rPr>
              <a:t>Maximum number of corona virus patients  are in 20-40 age group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RUSHIKESH\Desktop\NN_Images\download (6).png"/>
          <p:cNvPicPr>
            <a:picLocks noChangeAspect="1" noChangeArrowheads="1"/>
          </p:cNvPicPr>
          <p:nvPr/>
        </p:nvPicPr>
        <p:blipFill>
          <a:blip r:embed="rId2" cstate="print"/>
          <a:srcRect/>
          <a:stretch>
            <a:fillRect/>
          </a:stretch>
        </p:blipFill>
        <p:spPr bwMode="auto">
          <a:xfrm>
            <a:off x="0" y="2357430"/>
            <a:ext cx="4689083" cy="2571768"/>
          </a:xfrm>
          <a:prstGeom prst="rect">
            <a:avLst/>
          </a:prstGeom>
          <a:noFill/>
        </p:spPr>
      </p:pic>
      <p:pic>
        <p:nvPicPr>
          <p:cNvPr id="45059" name="Picture 3" descr="C:\Users\RUSHIKESH\Desktop\NN_Images\download (7).png"/>
          <p:cNvPicPr>
            <a:picLocks noChangeAspect="1" noChangeArrowheads="1"/>
          </p:cNvPicPr>
          <p:nvPr/>
        </p:nvPicPr>
        <p:blipFill>
          <a:blip r:embed="rId3" cstate="print"/>
          <a:srcRect/>
          <a:stretch>
            <a:fillRect/>
          </a:stretch>
        </p:blipFill>
        <p:spPr bwMode="auto">
          <a:xfrm>
            <a:off x="4929190" y="2285992"/>
            <a:ext cx="4028795" cy="2786082"/>
          </a:xfrm>
          <a:prstGeom prst="rect">
            <a:avLst/>
          </a:prstGeom>
          <a:noFill/>
        </p:spPr>
      </p:pic>
      <p:sp>
        <p:nvSpPr>
          <p:cNvPr id="4" name="TextBox 3"/>
          <p:cNvSpPr txBox="1"/>
          <p:nvPr/>
        </p:nvSpPr>
        <p:spPr>
          <a:xfrm>
            <a:off x="1000100" y="285728"/>
            <a:ext cx="6715172" cy="1754326"/>
          </a:xfrm>
          <a:prstGeom prst="rect">
            <a:avLst/>
          </a:prstGeom>
          <a:noFill/>
        </p:spPr>
        <p:txBody>
          <a:bodyPr wrap="square" rtlCol="0">
            <a:spAutoFit/>
          </a:bodyPr>
          <a:lstStyle/>
          <a:p>
            <a:r>
              <a:rPr lang="en-US" dirty="0">
                <a:latin typeface="Times New Roman" pitchFamily="18" charset="0"/>
                <a:cs typeface="Times New Roman" pitchFamily="18" charset="0"/>
              </a:rPr>
              <a:t>Bar chart of Age groups in Four categories  for Male and Female</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1 : Children(0-14 years)</a:t>
            </a:r>
          </a:p>
          <a:p>
            <a:r>
              <a:rPr lang="en-US" dirty="0">
                <a:latin typeface="Times New Roman" pitchFamily="18" charset="0"/>
                <a:cs typeface="Times New Roman" pitchFamily="18" charset="0"/>
              </a:rPr>
              <a:t> 2 : Youth(15-24 years)</a:t>
            </a:r>
          </a:p>
          <a:p>
            <a:r>
              <a:rPr lang="en-US" dirty="0">
                <a:latin typeface="Times New Roman" pitchFamily="18" charset="0"/>
                <a:cs typeface="Times New Roman" pitchFamily="18" charset="0"/>
              </a:rPr>
              <a:t> 3 : Adult(25-60 years)</a:t>
            </a:r>
          </a:p>
          <a:p>
            <a:r>
              <a:rPr lang="en-US" dirty="0">
                <a:latin typeface="Times New Roman" pitchFamily="18" charset="0"/>
                <a:cs typeface="Times New Roman" pitchFamily="18" charset="0"/>
              </a:rPr>
              <a:t>4 : Seniors(60 and over years)</a:t>
            </a:r>
          </a:p>
        </p:txBody>
      </p:sp>
      <p:sp>
        <p:nvSpPr>
          <p:cNvPr id="5" name="TextBox 4"/>
          <p:cNvSpPr txBox="1"/>
          <p:nvPr/>
        </p:nvSpPr>
        <p:spPr>
          <a:xfrm>
            <a:off x="642910" y="5143512"/>
            <a:ext cx="7572428" cy="369332"/>
          </a:xfrm>
          <a:prstGeom prst="rect">
            <a:avLst/>
          </a:prstGeom>
          <a:noFill/>
        </p:spPr>
        <p:txBody>
          <a:bodyPr wrap="square" rtlCol="0">
            <a:spAutoFit/>
          </a:bodyPr>
          <a:lstStyle/>
          <a:p>
            <a:r>
              <a:rPr lang="en-US" dirty="0">
                <a:latin typeface="Times New Roman" pitchFamily="18" charset="0"/>
                <a:cs typeface="Times New Roman" pitchFamily="18" charset="0"/>
              </a:rPr>
              <a:t>In both cases, majority of patients  caused by corona virus are Adults</a:t>
            </a:r>
            <a:r>
              <a:rPr 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5840435"/>
          </a:xfrm>
        </p:spPr>
        <p:txBody>
          <a:bodyPr/>
          <a:lstStyle/>
          <a:p>
            <a:pPr algn="ctr">
              <a:buFont typeface="Wingdings" pitchFamily="2" charset="2"/>
              <a:buChar char="q"/>
            </a:pPr>
            <a:r>
              <a:rPr lang="en-US">
                <a:latin typeface="Times New Roman" pitchFamily="18" charset="0"/>
                <a:cs typeface="Times New Roman" pitchFamily="18" charset="0"/>
              </a:rPr>
              <a:t> Introduction</a:t>
            </a:r>
            <a:endParaRPr lang="en-US" dirty="0">
              <a:latin typeface="Times New Roman" pitchFamily="18" charset="0"/>
              <a:cs typeface="Times New Roman" pitchFamily="18" charset="0"/>
            </a:endParaRPr>
          </a:p>
          <a:p>
            <a:pPr algn="ctr">
              <a:buNone/>
            </a:pPr>
            <a:endParaRPr lang="en-US" dirty="0">
              <a:latin typeface="Times New Roman" pitchFamily="18" charset="0"/>
              <a:cs typeface="Times New Roman" pitchFamily="18" charset="0"/>
            </a:endParaRPr>
          </a:p>
          <a:p>
            <a:pPr marL="257175" indent="-257175">
              <a:lnSpc>
                <a:spcPct val="150000"/>
              </a:lnSpc>
            </a:pPr>
            <a:r>
              <a:rPr lang="en-US" dirty="0">
                <a:latin typeface="Times New Roman" pitchFamily="18" charset="0"/>
                <a:cs typeface="Times New Roman" pitchFamily="18" charset="0"/>
              </a:rPr>
              <a:t> </a:t>
            </a:r>
            <a:r>
              <a:rPr lang="en-US" sz="2400" dirty="0">
                <a:latin typeface="Times New Roman" pitchFamily="18" charset="0"/>
                <a:cs typeface="Times New Roman" pitchFamily="18" charset="0"/>
              </a:rPr>
              <a:t>Survival analysis is the study of time to an event of interest ,   such as disease occurrence or death .</a:t>
            </a:r>
          </a:p>
          <a:p>
            <a:pPr>
              <a:lnSpc>
                <a:spcPct val="150000"/>
              </a:lnSpc>
            </a:pPr>
            <a:r>
              <a:rPr lang="en-US" sz="2400" dirty="0">
                <a:latin typeface="Times New Roman" pitchFamily="18" charset="0"/>
                <a:cs typeface="Times New Roman" pitchFamily="18" charset="0"/>
              </a:rPr>
              <a:t>This study uses both Artificial Neural Networks (ANN) model and Survival models for COVID-19 data to understand which factors affect the status (life) of patient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0"/>
            <a:ext cx="7786742" cy="1143031"/>
          </a:xfrm>
        </p:spPr>
        <p:txBody>
          <a:bodyPr>
            <a:normAutofit/>
          </a:bodyPr>
          <a:lstStyle/>
          <a:p>
            <a:r>
              <a:rPr lang="en-US" sz="3200" dirty="0">
                <a:latin typeface="Times New Roman" pitchFamily="18" charset="0"/>
                <a:cs typeface="Times New Roman" pitchFamily="18" charset="0"/>
              </a:rPr>
              <a:t>Chi-square test for association</a:t>
            </a:r>
          </a:p>
        </p:txBody>
      </p:sp>
      <p:sp>
        <p:nvSpPr>
          <p:cNvPr id="4" name="TextBox 3"/>
          <p:cNvSpPr txBox="1"/>
          <p:nvPr/>
        </p:nvSpPr>
        <p:spPr>
          <a:xfrm>
            <a:off x="642910" y="1214422"/>
            <a:ext cx="7072362" cy="2862322"/>
          </a:xfrm>
          <a:prstGeom prst="rect">
            <a:avLst/>
          </a:prstGeom>
          <a:noFill/>
        </p:spPr>
        <p:txBody>
          <a:bodyPr wrap="square" rtlCol="0">
            <a:spAutoFit/>
          </a:bodyPr>
          <a:lstStyle/>
          <a:p>
            <a:pPr>
              <a:buFont typeface="Arial" pitchFamily="34" charset="0"/>
              <a:buChar char="•"/>
            </a:pPr>
            <a:r>
              <a:rPr lang="en-US" dirty="0">
                <a:latin typeface="Times New Roman" pitchFamily="18" charset="0"/>
                <a:cs typeface="Times New Roman" pitchFamily="18" charset="0"/>
              </a:rPr>
              <a:t>The chi-square </a:t>
            </a:r>
            <a:r>
              <a:rPr lang="en-US" dirty="0" err="1">
                <a:latin typeface="Times New Roman" pitchFamily="18" charset="0"/>
                <a:cs typeface="Times New Roman" pitchFamily="18" charset="0"/>
              </a:rPr>
              <a:t>tes</a:t>
            </a:r>
            <a:r>
              <a:rPr lang="en-US" dirty="0">
                <a:latin typeface="Times New Roman" pitchFamily="18" charset="0"/>
                <a:cs typeface="Times New Roman" pitchFamily="18" charset="0"/>
              </a:rPr>
              <a:t> of independence is used to determine there is a significant relationship between two nominal (categorical) variables.</a:t>
            </a:r>
          </a:p>
          <a:p>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 The frequency of each category for one nominal variable is compared across the categories of the second nominal variable.</a:t>
            </a:r>
          </a:p>
          <a:p>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The data can be displayed in a contingency  table where each row represents a category for one variable and each column represents a category for the other variable.</a:t>
            </a:r>
          </a:p>
          <a:p>
            <a:endParaRPr lang="en-US" dirty="0"/>
          </a:p>
        </p:txBody>
      </p:sp>
      <p:pic>
        <p:nvPicPr>
          <p:cNvPr id="5" name="Picture 2" descr="C:\Users\RUSHIKESH\Pictures\Screenshots\Screenshot (98).png"/>
          <p:cNvPicPr>
            <a:picLocks noChangeAspect="1" noChangeArrowheads="1"/>
          </p:cNvPicPr>
          <p:nvPr/>
        </p:nvPicPr>
        <p:blipFill>
          <a:blip r:embed="rId2" cstate="print"/>
          <a:srcRect/>
          <a:stretch>
            <a:fillRect/>
          </a:stretch>
        </p:blipFill>
        <p:spPr bwMode="auto">
          <a:xfrm>
            <a:off x="1643042" y="4000504"/>
            <a:ext cx="4969179" cy="2714644"/>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0"/>
            <a:ext cx="8229600" cy="6858000"/>
          </a:xfrm>
        </p:spPr>
        <p:txBody>
          <a:bodyPr>
            <a:normAutofit/>
          </a:bodyPr>
          <a:lstStyle/>
          <a:p>
            <a:r>
              <a:rPr lang="en-US" dirty="0">
                <a:latin typeface="Times New Roman" pitchFamily="18" charset="0"/>
                <a:cs typeface="Times New Roman" pitchFamily="18" charset="0"/>
              </a:rPr>
              <a:t>Hypothesis :</a:t>
            </a:r>
          </a:p>
          <a:p>
            <a:pPr lvl="1"/>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 There is no significant relationship between ‘Status of patient’ and ‘Secondary infection’</a:t>
            </a:r>
          </a:p>
          <a:p>
            <a:pPr lvl="1"/>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 : There is significant relationship between ‘Status of patient’ and ‘Secondary infection’.</a:t>
            </a:r>
          </a:p>
          <a:p>
            <a:pPr lvl="1">
              <a:buNone/>
            </a:pPr>
            <a:endParaRPr lang="en-US" dirty="0"/>
          </a:p>
          <a:p>
            <a:pPr lvl="1">
              <a:buNone/>
            </a:pPr>
            <a:endParaRPr lang="en-US" dirty="0"/>
          </a:p>
          <a:p>
            <a:pPr lvl="1">
              <a:buNone/>
            </a:pPr>
            <a:endParaRPr lang="en-US" dirty="0"/>
          </a:p>
          <a:p>
            <a:pPr lvl="1">
              <a:buNone/>
            </a:pPr>
            <a:endParaRPr lang="en-US" dirty="0"/>
          </a:p>
          <a:p>
            <a:pPr lvl="1">
              <a:buNone/>
            </a:pPr>
            <a:endParaRPr lang="en-US" dirty="0"/>
          </a:p>
          <a:p>
            <a:pPr lvl="1">
              <a:buNone/>
            </a:pPr>
            <a:r>
              <a:rPr lang="en-US" sz="2400" dirty="0">
                <a:latin typeface="Times New Roman" pitchFamily="18" charset="0"/>
                <a:cs typeface="Times New Roman" pitchFamily="18" charset="0"/>
              </a:rPr>
              <a:t>Here , P-value &lt; 0.05  with 1 degrees of freedom ,</a:t>
            </a:r>
          </a:p>
          <a:p>
            <a:pPr lvl="1">
              <a:buNone/>
            </a:pPr>
            <a:r>
              <a:rPr lang="en-US" sz="2400" dirty="0">
                <a:latin typeface="Times New Roman" pitchFamily="18" charset="0"/>
                <a:cs typeface="Times New Roman" pitchFamily="18" charset="0"/>
              </a:rPr>
              <a:t>Hence we reject 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at 5% level of significance .</a:t>
            </a:r>
          </a:p>
          <a:p>
            <a:pPr lvl="1">
              <a:buNone/>
            </a:pPr>
            <a:r>
              <a:rPr lang="en-US" sz="2400" dirty="0">
                <a:latin typeface="Times New Roman" pitchFamily="18" charset="0"/>
                <a:cs typeface="Times New Roman" pitchFamily="18" charset="0"/>
              </a:rPr>
              <a:t>i.e., There is Significant relationship between ‘Status of patient’ and ‘Secondary infection’</a:t>
            </a:r>
          </a:p>
        </p:txBody>
      </p:sp>
      <p:pic>
        <p:nvPicPr>
          <p:cNvPr id="47106" name="Picture 2" descr="C:\Users\RUSHIKESH\Pictures\Screenshots\Screenshot (100).png"/>
          <p:cNvPicPr>
            <a:picLocks noChangeAspect="1" noChangeArrowheads="1"/>
          </p:cNvPicPr>
          <p:nvPr/>
        </p:nvPicPr>
        <p:blipFill>
          <a:blip r:embed="rId2" cstate="print"/>
          <a:srcRect/>
          <a:stretch>
            <a:fillRect/>
          </a:stretch>
        </p:blipFill>
        <p:spPr bwMode="auto">
          <a:xfrm>
            <a:off x="1000100" y="2857496"/>
            <a:ext cx="6786610" cy="1357322"/>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Survival Models</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Kaplan-Meier estimator : </a:t>
            </a:r>
          </a:p>
          <a:p>
            <a:pPr>
              <a:buNone/>
            </a:pPr>
            <a:r>
              <a:rPr lang="en-US" sz="2400" dirty="0">
                <a:latin typeface="Times New Roman" pitchFamily="18" charset="0"/>
                <a:cs typeface="Times New Roman" pitchFamily="18" charset="0"/>
              </a:rPr>
              <a:t>We require </a:t>
            </a:r>
            <a:r>
              <a:rPr lang="en-US" sz="2400" b="1" dirty="0">
                <a:latin typeface="Times New Roman" pitchFamily="18" charset="0"/>
                <a:cs typeface="Times New Roman" pitchFamily="18" charset="0"/>
              </a:rPr>
              <a:t>lifelines</a:t>
            </a:r>
            <a:r>
              <a:rPr lang="en-US" sz="2400" dirty="0">
                <a:latin typeface="Times New Roman" pitchFamily="18" charset="0"/>
                <a:cs typeface="Times New Roman" pitchFamily="18" charset="0"/>
              </a:rPr>
              <a:t> library </a:t>
            </a:r>
          </a:p>
          <a:p>
            <a:pPr>
              <a:buNone/>
            </a:pPr>
            <a:r>
              <a:rPr lang="en-US" sz="2400" dirty="0">
                <a:latin typeface="Times New Roman" pitchFamily="18" charset="0"/>
                <a:cs typeface="Times New Roman" pitchFamily="18" charset="0"/>
              </a:rPr>
              <a:t>From </a:t>
            </a:r>
            <a:r>
              <a:rPr lang="en-US" sz="2400" b="1" dirty="0">
                <a:latin typeface="Times New Roman" pitchFamily="18" charset="0"/>
                <a:cs typeface="Times New Roman" pitchFamily="18" charset="0"/>
              </a:rPr>
              <a:t>lifelines</a:t>
            </a:r>
            <a:r>
              <a:rPr lang="en-US" sz="2400" dirty="0">
                <a:latin typeface="Times New Roman" pitchFamily="18" charset="0"/>
                <a:cs typeface="Times New Roman" pitchFamily="18" charset="0"/>
              </a:rPr>
              <a:t> import </a:t>
            </a:r>
            <a:r>
              <a:rPr lang="en-US" sz="2400" b="1" dirty="0" err="1">
                <a:latin typeface="Times New Roman" pitchFamily="18" charset="0"/>
                <a:cs typeface="Times New Roman" pitchFamily="18" charset="0"/>
              </a:rPr>
              <a:t>KaplanMeierFitter</a:t>
            </a:r>
            <a:endParaRPr lang="en-US" sz="2400" b="1" dirty="0">
              <a:latin typeface="Times New Roman" pitchFamily="18" charset="0"/>
              <a:cs typeface="Times New Roman" pitchFamily="18" charset="0"/>
            </a:endParaRPr>
          </a:p>
          <a:p>
            <a:pPr>
              <a:buNone/>
            </a:pPr>
            <a:r>
              <a:rPr lang="en-US" sz="2400" dirty="0">
                <a:latin typeface="Times New Roman" pitchFamily="18" charset="0"/>
                <a:cs typeface="Times New Roman" pitchFamily="18" charset="0"/>
              </a:rPr>
              <a:t>Event Table : one most important method of </a:t>
            </a:r>
            <a:r>
              <a:rPr lang="en-US" sz="2400" dirty="0" err="1">
                <a:latin typeface="Times New Roman" pitchFamily="18" charset="0"/>
                <a:cs typeface="Times New Roman" pitchFamily="18" charset="0"/>
              </a:rPr>
              <a:t>kmf</a:t>
            </a:r>
            <a:r>
              <a:rPr lang="en-US" sz="2400" dirty="0">
                <a:latin typeface="Times New Roman" pitchFamily="18" charset="0"/>
                <a:cs typeface="Times New Roman" pitchFamily="18" charset="0"/>
              </a:rPr>
              <a:t> object is event table it gives various information for data fitted .</a:t>
            </a:r>
          </a:p>
          <a:p>
            <a:pPr>
              <a:buNone/>
            </a:pPr>
            <a:endParaRPr lang="en-US" b="1" i="1" dirty="0"/>
          </a:p>
          <a:p>
            <a:pPr>
              <a:buNone/>
            </a:pPr>
            <a:endParaRPr lang="en-US" b="1" i="1" dirty="0"/>
          </a:p>
          <a:p>
            <a:pPr>
              <a:buNone/>
            </a:pPr>
            <a:r>
              <a:rPr lang="en-US" dirty="0"/>
              <a:t> </a:t>
            </a:r>
          </a:p>
        </p:txBody>
      </p:sp>
      <p:pic>
        <p:nvPicPr>
          <p:cNvPr id="48130" name="Picture 2" descr="C:\Users\RUSHIKESH\Pictures\Screenshots\Screenshot (102).png"/>
          <p:cNvPicPr>
            <a:picLocks noChangeAspect="1" noChangeArrowheads="1"/>
          </p:cNvPicPr>
          <p:nvPr/>
        </p:nvPicPr>
        <p:blipFill>
          <a:blip r:embed="rId2" cstate="print"/>
          <a:srcRect/>
          <a:stretch>
            <a:fillRect/>
          </a:stretch>
        </p:blipFill>
        <p:spPr bwMode="auto">
          <a:xfrm>
            <a:off x="214250" y="4429132"/>
            <a:ext cx="8929750" cy="981834"/>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483245"/>
          </a:xfrm>
        </p:spPr>
        <p:txBody>
          <a:bodyPr/>
          <a:lstStyle/>
          <a:p>
            <a:r>
              <a:rPr lang="en-US" dirty="0">
                <a:latin typeface="Times New Roman" pitchFamily="18" charset="0"/>
                <a:cs typeface="Times New Roman" pitchFamily="18" charset="0"/>
              </a:rPr>
              <a:t>Event table for male   </a:t>
            </a:r>
          </a:p>
        </p:txBody>
      </p:sp>
      <p:pic>
        <p:nvPicPr>
          <p:cNvPr id="49154" name="Picture 2" descr="C:\Users\RUSHIKESH\Pictures\Screenshots\Screenshot (107).png"/>
          <p:cNvPicPr>
            <a:picLocks noChangeAspect="1" noChangeArrowheads="1"/>
          </p:cNvPicPr>
          <p:nvPr/>
        </p:nvPicPr>
        <p:blipFill>
          <a:blip r:embed="rId2" cstate="print"/>
          <a:srcRect/>
          <a:stretch>
            <a:fillRect/>
          </a:stretch>
        </p:blipFill>
        <p:spPr bwMode="auto">
          <a:xfrm>
            <a:off x="869950" y="1495425"/>
            <a:ext cx="5202247" cy="2568429"/>
          </a:xfrm>
          <a:prstGeom prst="rect">
            <a:avLst/>
          </a:prstGeom>
          <a:noFill/>
        </p:spPr>
      </p:pic>
      <p:pic>
        <p:nvPicPr>
          <p:cNvPr id="49155" name="Picture 3" descr="C:\Users\RUSHIKESH\Pictures\Screenshots\Screenshot (108).png"/>
          <p:cNvPicPr>
            <a:picLocks noChangeAspect="1" noChangeArrowheads="1"/>
          </p:cNvPicPr>
          <p:nvPr/>
        </p:nvPicPr>
        <p:blipFill>
          <a:blip r:embed="rId3" cstate="print"/>
          <a:srcRect/>
          <a:stretch>
            <a:fillRect/>
          </a:stretch>
        </p:blipFill>
        <p:spPr bwMode="auto">
          <a:xfrm>
            <a:off x="857224" y="4214818"/>
            <a:ext cx="5137751" cy="1714512"/>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lstStyle/>
          <a:p>
            <a:r>
              <a:rPr lang="en-US" dirty="0">
                <a:latin typeface="Times New Roman" pitchFamily="18" charset="0"/>
                <a:cs typeface="Times New Roman" pitchFamily="18" charset="0"/>
              </a:rPr>
              <a:t>Event table for Female</a:t>
            </a:r>
          </a:p>
          <a:p>
            <a:pPr>
              <a:buNone/>
            </a:pPr>
            <a:endParaRPr lang="en-US" dirty="0"/>
          </a:p>
        </p:txBody>
      </p:sp>
      <p:pic>
        <p:nvPicPr>
          <p:cNvPr id="50178" name="Picture 2" descr="C:\Users\RUSHIKESH\Pictures\Screenshots\Screenshot (109).png"/>
          <p:cNvPicPr>
            <a:picLocks noChangeAspect="1" noChangeArrowheads="1"/>
          </p:cNvPicPr>
          <p:nvPr/>
        </p:nvPicPr>
        <p:blipFill>
          <a:blip r:embed="rId2" cstate="print"/>
          <a:srcRect/>
          <a:stretch>
            <a:fillRect/>
          </a:stretch>
        </p:blipFill>
        <p:spPr bwMode="auto">
          <a:xfrm>
            <a:off x="1500166" y="1000108"/>
            <a:ext cx="4786346" cy="2501528"/>
          </a:xfrm>
          <a:prstGeom prst="rect">
            <a:avLst/>
          </a:prstGeom>
          <a:noFill/>
        </p:spPr>
      </p:pic>
      <p:pic>
        <p:nvPicPr>
          <p:cNvPr id="50179" name="Picture 3" descr="C:\Users\RUSHIKESH\Pictures\Screenshots\Screenshot (110).png"/>
          <p:cNvPicPr>
            <a:picLocks noChangeAspect="1" noChangeArrowheads="1"/>
          </p:cNvPicPr>
          <p:nvPr/>
        </p:nvPicPr>
        <p:blipFill>
          <a:blip r:embed="rId3" cstate="print"/>
          <a:srcRect/>
          <a:stretch>
            <a:fillRect/>
          </a:stretch>
        </p:blipFill>
        <p:spPr bwMode="auto">
          <a:xfrm>
            <a:off x="1357290" y="3786190"/>
            <a:ext cx="5072099" cy="2143140"/>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KMF Survival Graph (Male , Female)</a:t>
            </a:r>
          </a:p>
        </p:txBody>
      </p:sp>
      <p:sp>
        <p:nvSpPr>
          <p:cNvPr id="5" name="Content Placeholder 4"/>
          <p:cNvSpPr>
            <a:spLocks noGrp="1"/>
          </p:cNvSpPr>
          <p:nvPr>
            <p:ph idx="1"/>
          </p:nvPr>
        </p:nvSpPr>
        <p:spPr>
          <a:xfrm>
            <a:off x="457200" y="4857760"/>
            <a:ext cx="8229600" cy="1643074"/>
          </a:xfrm>
        </p:spPr>
        <p:txBody>
          <a:bodyPr>
            <a:normAutofit/>
          </a:bodyPr>
          <a:lstStyle/>
          <a:p>
            <a:r>
              <a:rPr lang="en-US" sz="2400" dirty="0">
                <a:latin typeface="Times New Roman" pitchFamily="18" charset="0"/>
                <a:cs typeface="Times New Roman" pitchFamily="18" charset="0"/>
              </a:rPr>
              <a:t>Notice that probability of female patient surviving in </a:t>
            </a:r>
            <a:r>
              <a:rPr lang="en-US" sz="2400" dirty="0" err="1">
                <a:latin typeface="Times New Roman" pitchFamily="18" charset="0"/>
                <a:cs typeface="Times New Roman" pitchFamily="18" charset="0"/>
              </a:rPr>
              <a:t>covid</a:t>
            </a:r>
            <a:r>
              <a:rPr lang="en-US" sz="2400" dirty="0">
                <a:latin typeface="Times New Roman" pitchFamily="18" charset="0"/>
                <a:cs typeface="Times New Roman" pitchFamily="18" charset="0"/>
              </a:rPr>
              <a:t> pandemic is higher than male patients.</a:t>
            </a:r>
          </a:p>
        </p:txBody>
      </p:sp>
      <p:pic>
        <p:nvPicPr>
          <p:cNvPr id="6" name="Picture 2" descr="C:\Users\RUSHIKESH\Desktop\NN_Images\download (8).png"/>
          <p:cNvPicPr>
            <a:picLocks noChangeAspect="1" noChangeArrowheads="1"/>
          </p:cNvPicPr>
          <p:nvPr/>
        </p:nvPicPr>
        <p:blipFill>
          <a:blip r:embed="rId2" cstate="print"/>
          <a:srcRect/>
          <a:stretch>
            <a:fillRect/>
          </a:stretch>
        </p:blipFill>
        <p:spPr bwMode="auto">
          <a:xfrm>
            <a:off x="1857356" y="1142984"/>
            <a:ext cx="4977778" cy="3530159"/>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2852"/>
            <a:ext cx="8229600" cy="5983311"/>
          </a:xfrm>
        </p:spPr>
        <p:txBody>
          <a:bodyPr/>
          <a:lstStyle/>
          <a:p>
            <a:r>
              <a:rPr lang="en-US" dirty="0">
                <a:latin typeface="Times New Roman" pitchFamily="18" charset="0"/>
                <a:cs typeface="Times New Roman" pitchFamily="18" charset="0"/>
              </a:rPr>
              <a:t>Log-Rank test : </a:t>
            </a:r>
            <a:r>
              <a:rPr lang="en-US" sz="2800" dirty="0">
                <a:latin typeface="Times New Roman" pitchFamily="18" charset="0"/>
                <a:cs typeface="Times New Roman" pitchFamily="18" charset="0"/>
              </a:rPr>
              <a:t>The log rank test is a popular test to test the null hypothesis of no difference in survival between two or more independent groups.</a:t>
            </a:r>
            <a:endParaRPr lang="en-US" dirty="0">
              <a:latin typeface="Times New Roman" pitchFamily="18" charset="0"/>
              <a:cs typeface="Times New Roman" pitchFamily="18" charset="0"/>
            </a:endParaRPr>
          </a:p>
          <a:p>
            <a:pPr>
              <a:buNone/>
            </a:pPr>
            <a:r>
              <a:rPr lang="en-US" dirty="0"/>
              <a:t>	</a:t>
            </a:r>
            <a:r>
              <a:rPr lang="en-US" sz="2000" dirty="0">
                <a:latin typeface="Times New Roman" pitchFamily="18" charset="0"/>
                <a:cs typeface="Times New Roman" pitchFamily="18" charset="0"/>
              </a:rPr>
              <a:t>H</a:t>
            </a:r>
            <a:r>
              <a:rPr lang="en-US" sz="2000" baseline="-25000" dirty="0">
                <a:latin typeface="Times New Roman" pitchFamily="18" charset="0"/>
                <a:cs typeface="Times New Roman" pitchFamily="18" charset="0"/>
              </a:rPr>
              <a:t>0</a:t>
            </a:r>
            <a:r>
              <a:rPr lang="en-US" sz="2000" dirty="0">
                <a:latin typeface="Times New Roman" pitchFamily="18" charset="0"/>
                <a:cs typeface="Times New Roman" pitchFamily="18" charset="0"/>
              </a:rPr>
              <a:t> : There is no significant difference between the groups being studied.</a:t>
            </a:r>
          </a:p>
          <a:p>
            <a:pPr>
              <a:buNone/>
            </a:pPr>
            <a:r>
              <a:rPr lang="en-US" sz="2000" baseline="-25000" dirty="0">
                <a:latin typeface="Times New Roman" pitchFamily="18" charset="0"/>
                <a:cs typeface="Times New Roman" pitchFamily="18" charset="0"/>
              </a:rPr>
              <a:t>     </a:t>
            </a:r>
            <a:r>
              <a:rPr lang="en-US" sz="2000" dirty="0">
                <a:latin typeface="Times New Roman" pitchFamily="18" charset="0"/>
                <a:cs typeface="Times New Roman" pitchFamily="18" charset="0"/>
              </a:rPr>
              <a:t>H</a:t>
            </a:r>
            <a:r>
              <a:rPr lang="en-US" sz="2000" baseline="-25000" dirty="0">
                <a:latin typeface="Times New Roman" pitchFamily="18" charset="0"/>
                <a:cs typeface="Times New Roman" pitchFamily="18" charset="0"/>
              </a:rPr>
              <a:t>1</a:t>
            </a:r>
            <a:r>
              <a:rPr lang="en-US" sz="2000" dirty="0">
                <a:latin typeface="Times New Roman" pitchFamily="18" charset="0"/>
                <a:cs typeface="Times New Roman" pitchFamily="18" charset="0"/>
              </a:rPr>
              <a:t> : There is significant difference between the groups being studied.</a:t>
            </a:r>
          </a:p>
          <a:p>
            <a:pPr>
              <a:buNone/>
            </a:pPr>
            <a:r>
              <a:rPr lang="en-US" sz="2400" dirty="0"/>
              <a:t>     </a:t>
            </a:r>
            <a:endParaRPr lang="en-US" dirty="0"/>
          </a:p>
          <a:p>
            <a:pPr>
              <a:buNone/>
            </a:pPr>
            <a:endParaRPr lang="en-US" baseline="-25000" dirty="0"/>
          </a:p>
        </p:txBody>
      </p:sp>
      <p:pic>
        <p:nvPicPr>
          <p:cNvPr id="52227" name="Picture 3" descr="C:\Users\RUSHIKESH\Pictures\Screenshots\Screenshot (112).png"/>
          <p:cNvPicPr>
            <a:picLocks noChangeAspect="1" noChangeArrowheads="1"/>
          </p:cNvPicPr>
          <p:nvPr/>
        </p:nvPicPr>
        <p:blipFill>
          <a:blip r:embed="rId2" cstate="print"/>
          <a:srcRect/>
          <a:stretch>
            <a:fillRect/>
          </a:stretch>
        </p:blipFill>
        <p:spPr bwMode="auto">
          <a:xfrm>
            <a:off x="785786" y="2928934"/>
            <a:ext cx="7232650" cy="3571900"/>
          </a:xfrm>
          <a:prstGeom prst="rect">
            <a:avLst/>
          </a:prstGeom>
          <a:noFill/>
        </p:spPr>
      </p:pic>
      <p:sp>
        <p:nvSpPr>
          <p:cNvPr id="6" name="TextBox 5"/>
          <p:cNvSpPr txBox="1"/>
          <p:nvPr/>
        </p:nvSpPr>
        <p:spPr>
          <a:xfrm>
            <a:off x="4286248" y="4429132"/>
            <a:ext cx="4000528" cy="1200329"/>
          </a:xfrm>
          <a:prstGeom prst="rect">
            <a:avLst/>
          </a:prstGeom>
          <a:noFill/>
        </p:spPr>
        <p:txBody>
          <a:bodyPr wrap="square" rtlCol="0">
            <a:spAutoFit/>
          </a:bodyPr>
          <a:lstStyle/>
          <a:p>
            <a:r>
              <a:rPr lang="en-US" dirty="0">
                <a:latin typeface="Times New Roman" pitchFamily="18" charset="0"/>
                <a:cs typeface="Times New Roman" pitchFamily="18" charset="0"/>
              </a:rPr>
              <a:t>Here, P-value &lt; 0.05 with 1 degrees of freedom ,hence we reject ho </a:t>
            </a:r>
          </a:p>
          <a:p>
            <a:r>
              <a:rPr lang="en-US" dirty="0">
                <a:latin typeface="Times New Roman" pitchFamily="18" charset="0"/>
                <a:cs typeface="Times New Roman" pitchFamily="18" charset="0"/>
              </a:rPr>
              <a:t>i.e., Gender is associated with survival days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229600" cy="6126163"/>
          </a:xfrm>
        </p:spPr>
        <p:txBody>
          <a:bodyPr/>
          <a:lstStyle/>
          <a:p>
            <a:r>
              <a:rPr lang="en-US" dirty="0">
                <a:latin typeface="Times New Roman" pitchFamily="18" charset="0"/>
                <a:cs typeface="Times New Roman" pitchFamily="18" charset="0"/>
              </a:rPr>
              <a:t>Cox-proportional Hazard Model :</a:t>
            </a:r>
          </a:p>
          <a:p>
            <a:pPr>
              <a:buNone/>
            </a:pPr>
            <a:endParaRPr lang="en-US" dirty="0"/>
          </a:p>
        </p:txBody>
      </p:sp>
      <p:pic>
        <p:nvPicPr>
          <p:cNvPr id="53252" name="Picture 4" descr="C:\Users\RUSHIKESH\Pictures\Screenshots\Screenshot (114).png"/>
          <p:cNvPicPr>
            <a:picLocks noChangeAspect="1" noChangeArrowheads="1"/>
          </p:cNvPicPr>
          <p:nvPr/>
        </p:nvPicPr>
        <p:blipFill>
          <a:blip r:embed="rId2" cstate="print"/>
          <a:srcRect/>
          <a:stretch>
            <a:fillRect/>
          </a:stretch>
        </p:blipFill>
        <p:spPr bwMode="auto">
          <a:xfrm>
            <a:off x="500035" y="571481"/>
            <a:ext cx="5286412" cy="3366190"/>
          </a:xfrm>
          <a:prstGeom prst="rect">
            <a:avLst/>
          </a:prstGeom>
          <a:noFill/>
        </p:spPr>
      </p:pic>
      <p:pic>
        <p:nvPicPr>
          <p:cNvPr id="1026" name="Picture 2" descr="C:\Users\RUSHIKESH\Pictures\Screenshots\Screenshot (129).png"/>
          <p:cNvPicPr>
            <a:picLocks noChangeAspect="1" noChangeArrowheads="1"/>
          </p:cNvPicPr>
          <p:nvPr/>
        </p:nvPicPr>
        <p:blipFill>
          <a:blip r:embed="rId3" cstate="print"/>
          <a:srcRect/>
          <a:stretch>
            <a:fillRect/>
          </a:stretch>
        </p:blipFill>
        <p:spPr bwMode="auto">
          <a:xfrm>
            <a:off x="0" y="4643446"/>
            <a:ext cx="9144000" cy="13462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357166"/>
            <a:ext cx="8229600" cy="4525963"/>
          </a:xfrm>
        </p:spPr>
        <p:txBody>
          <a:bodyPr>
            <a:normAutofit fontScale="92500" lnSpcReduction="10000"/>
          </a:bodyPr>
          <a:lstStyle/>
          <a:p>
            <a:pPr>
              <a:lnSpc>
                <a:spcPct val="150000"/>
              </a:lnSpc>
              <a:buNone/>
            </a:pPr>
            <a:r>
              <a:rPr lang="en-US" sz="2800" dirty="0"/>
              <a:t>  </a:t>
            </a:r>
            <a:r>
              <a:rPr lang="en-US" sz="2800" dirty="0">
                <a:latin typeface="Times New Roman" pitchFamily="18" charset="0"/>
                <a:cs typeface="Times New Roman" pitchFamily="18" charset="0"/>
              </a:rPr>
              <a:t>HR = 1 : No Effect.</a:t>
            </a:r>
          </a:p>
          <a:p>
            <a:pPr>
              <a:lnSpc>
                <a:spcPct val="150000"/>
              </a:lnSpc>
              <a:buNone/>
            </a:pPr>
            <a:r>
              <a:rPr lang="en-US" sz="2800" dirty="0">
                <a:latin typeface="Times New Roman" pitchFamily="18" charset="0"/>
                <a:cs typeface="Times New Roman" pitchFamily="18" charset="0"/>
              </a:rPr>
              <a:t>  HR &lt; 1 : Reduction in the Hazard.</a:t>
            </a:r>
          </a:p>
          <a:p>
            <a:pPr>
              <a:lnSpc>
                <a:spcPct val="150000"/>
              </a:lnSpc>
              <a:buNone/>
            </a:pPr>
            <a:r>
              <a:rPr lang="en-US" sz="2800" dirty="0">
                <a:latin typeface="Times New Roman" pitchFamily="18" charset="0"/>
                <a:cs typeface="Times New Roman" pitchFamily="18" charset="0"/>
              </a:rPr>
              <a:t>  HR  &gt; 1 : Increase in Hazard</a:t>
            </a:r>
            <a:r>
              <a:rPr lang="en-US" dirty="0">
                <a:latin typeface="Times New Roman" pitchFamily="18" charset="0"/>
                <a:cs typeface="Times New Roman" pitchFamily="18" charset="0"/>
              </a:rPr>
              <a:t>.</a:t>
            </a:r>
          </a:p>
          <a:p>
            <a:pPr>
              <a:lnSpc>
                <a:spcPct val="150000"/>
              </a:lnSpc>
              <a:buNone/>
            </a:pPr>
            <a:r>
              <a:rPr lang="en-US" dirty="0"/>
              <a:t> </a:t>
            </a:r>
            <a:r>
              <a:rPr lang="en-US" dirty="0">
                <a:latin typeface="Times New Roman" pitchFamily="18" charset="0"/>
                <a:cs typeface="Times New Roman" pitchFamily="18" charset="0"/>
              </a:rPr>
              <a:t>Interpretation</a:t>
            </a:r>
            <a:r>
              <a:rPr lang="en-US" dirty="0"/>
              <a:t> :</a:t>
            </a:r>
          </a:p>
          <a:p>
            <a:pPr>
              <a:lnSpc>
                <a:spcPct val="150000"/>
              </a:lnSpc>
              <a:buNone/>
            </a:pPr>
            <a:r>
              <a:rPr lang="en-US" dirty="0"/>
              <a:t> </a:t>
            </a:r>
            <a:r>
              <a:rPr lang="en-US" sz="2400" dirty="0">
                <a:latin typeface="Times New Roman" pitchFamily="18" charset="0"/>
                <a:cs typeface="Times New Roman" pitchFamily="18" charset="0"/>
              </a:rPr>
              <a:t>p-value for secondary infection is &lt; 0.05</a:t>
            </a:r>
          </a:p>
          <a:p>
            <a:pPr>
              <a:lnSpc>
                <a:spcPct val="150000"/>
              </a:lnSpc>
              <a:buNone/>
            </a:pPr>
            <a:r>
              <a:rPr lang="en-US" sz="2400" dirty="0">
                <a:latin typeface="Times New Roman" pitchFamily="18" charset="0"/>
                <a:cs typeface="Times New Roman" pitchFamily="18" charset="0"/>
              </a:rPr>
              <a:t> and the Hazard ratio is 2.13 indicates that strong relationship between secondary infection and increased risk of death . </a:t>
            </a:r>
          </a:p>
          <a:p>
            <a:pPr>
              <a:buNone/>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5697559"/>
          </a:xfrm>
        </p:spPr>
        <p:txBody>
          <a:bodyPr/>
          <a:lstStyle/>
          <a:p>
            <a:r>
              <a:rPr lang="en-US" dirty="0">
                <a:latin typeface="Times New Roman" pitchFamily="18" charset="0"/>
                <a:cs typeface="Times New Roman" pitchFamily="18" charset="0"/>
              </a:rPr>
              <a:t>Survival probability for first 5 patients</a:t>
            </a:r>
          </a:p>
        </p:txBody>
      </p:sp>
      <p:pic>
        <p:nvPicPr>
          <p:cNvPr id="54275" name="Picture 3" descr="C:\Users\RUSHIKESH\Pictures\Screenshots\Screenshot (118).png"/>
          <p:cNvPicPr>
            <a:picLocks noChangeAspect="1" noChangeArrowheads="1"/>
          </p:cNvPicPr>
          <p:nvPr/>
        </p:nvPicPr>
        <p:blipFill>
          <a:blip r:embed="rId2" cstate="print"/>
          <a:srcRect/>
          <a:stretch>
            <a:fillRect/>
          </a:stretch>
        </p:blipFill>
        <p:spPr bwMode="auto">
          <a:xfrm>
            <a:off x="785786" y="1285860"/>
            <a:ext cx="8078787" cy="4610100"/>
          </a:xfrm>
          <a:prstGeom prst="rect">
            <a:avLst/>
          </a:prstGeom>
          <a:noFill/>
        </p:spPr>
      </p:pic>
      <p:sp>
        <p:nvSpPr>
          <p:cNvPr id="6" name="TextBox 5"/>
          <p:cNvSpPr txBox="1"/>
          <p:nvPr/>
        </p:nvSpPr>
        <p:spPr>
          <a:xfrm>
            <a:off x="714348" y="5929330"/>
            <a:ext cx="7929618" cy="646331"/>
          </a:xfrm>
          <a:prstGeom prst="rect">
            <a:avLst/>
          </a:prstGeom>
          <a:noFill/>
        </p:spPr>
        <p:txBody>
          <a:bodyPr wrap="square" rtlCol="0">
            <a:spAutoFit/>
          </a:bodyPr>
          <a:lstStyle/>
          <a:p>
            <a:r>
              <a:rPr lang="en-US" dirty="0">
                <a:latin typeface="Times New Roman" pitchFamily="18" charset="0"/>
                <a:cs typeface="Times New Roman" pitchFamily="18" charset="0"/>
              </a:rPr>
              <a:t>Here, survival probability  of fourth Patient is very low as compared to other patients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4290"/>
            <a:ext cx="8229600" cy="5911873"/>
          </a:xfrm>
        </p:spPr>
        <p:txBody>
          <a:bodyPr>
            <a:normAutofit/>
          </a:bodyPr>
          <a:lstStyle/>
          <a:p>
            <a:pPr>
              <a:buFont typeface="Wingdings" pitchFamily="2" charset="2"/>
              <a:buChar char="q"/>
            </a:pPr>
            <a:r>
              <a:rPr lang="en-US" dirty="0"/>
              <a:t>  </a:t>
            </a:r>
            <a:r>
              <a:rPr lang="en-US" dirty="0">
                <a:latin typeface="Times New Roman" pitchFamily="18" charset="0"/>
                <a:cs typeface="Times New Roman" pitchFamily="18" charset="0"/>
              </a:rPr>
              <a:t>Objectives</a:t>
            </a:r>
          </a:p>
          <a:p>
            <a:pPr>
              <a:buNone/>
            </a:pPr>
            <a:endParaRPr lang="en-US" dirty="0">
              <a:latin typeface="Times New Roman" pitchFamily="18" charset="0"/>
              <a:cs typeface="Times New Roman" pitchFamily="18" charset="0"/>
            </a:endParaRPr>
          </a:p>
          <a:p>
            <a:pPr>
              <a:lnSpc>
                <a:spcPct val="150000"/>
              </a:lnSpc>
            </a:pPr>
            <a:r>
              <a:rPr lang="en-US" sz="2400" dirty="0">
                <a:latin typeface="Times New Roman" pitchFamily="18" charset="0"/>
                <a:cs typeface="Times New Roman" pitchFamily="18" charset="0"/>
              </a:rPr>
              <a:t>To establish guideline of Artificial Neural Networks for survival data.</a:t>
            </a:r>
          </a:p>
          <a:p>
            <a:pPr>
              <a:lnSpc>
                <a:spcPct val="150000"/>
              </a:lnSpc>
            </a:pPr>
            <a:r>
              <a:rPr lang="en-US" sz="2400" dirty="0">
                <a:latin typeface="Times New Roman" pitchFamily="18" charset="0"/>
                <a:cs typeface="Times New Roman" pitchFamily="18" charset="0"/>
              </a:rPr>
              <a:t>To check whether Artificial Neural Networks are performing better for Survival data.</a:t>
            </a:r>
          </a:p>
          <a:p>
            <a:pPr>
              <a:lnSpc>
                <a:spcPct val="150000"/>
              </a:lnSpc>
            </a:pPr>
            <a:r>
              <a:rPr lang="en-US" sz="2400" dirty="0">
                <a:latin typeface="Times New Roman" pitchFamily="18" charset="0"/>
                <a:cs typeface="Times New Roman" pitchFamily="18" charset="0"/>
              </a:rPr>
              <a:t>To compare traditional Survival models with Artificial Neural Network models .</a:t>
            </a:r>
          </a:p>
          <a:p>
            <a:pPr>
              <a:lnSpc>
                <a:spcPct val="150000"/>
              </a:lnSpc>
            </a:pPr>
            <a:endParaRPr lang="en-US" sz="24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latin typeface="Times New Roman" pitchFamily="18" charset="0"/>
                <a:cs typeface="Times New Roman" pitchFamily="18" charset="0"/>
              </a:rPr>
              <a:t>Feed forward Neural Network for Survival Data</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We Modify data to use in Neural Network</a:t>
            </a:r>
          </a:p>
        </p:txBody>
      </p:sp>
      <p:pic>
        <p:nvPicPr>
          <p:cNvPr id="55299" name="Picture 3" descr="C:\Users\RUSHIKESH\Pictures\Screenshots\Screenshot (120).png"/>
          <p:cNvPicPr>
            <a:picLocks noChangeAspect="1" noChangeArrowheads="1"/>
          </p:cNvPicPr>
          <p:nvPr/>
        </p:nvPicPr>
        <p:blipFill>
          <a:blip r:embed="rId2" cstate="print"/>
          <a:srcRect/>
          <a:stretch>
            <a:fillRect/>
          </a:stretch>
        </p:blipFill>
        <p:spPr bwMode="auto">
          <a:xfrm>
            <a:off x="1071538" y="2357430"/>
            <a:ext cx="6783387" cy="334327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Splitting data in Train set and Test set </a:t>
            </a:r>
          </a:p>
          <a:p>
            <a:endParaRPr lang="en-US" dirty="0"/>
          </a:p>
          <a:p>
            <a:endParaRPr lang="en-US" dirty="0"/>
          </a:p>
          <a:p>
            <a:endParaRPr lang="en-US" dirty="0"/>
          </a:p>
          <a:p>
            <a:r>
              <a:rPr lang="en-US" sz="2400" dirty="0">
                <a:latin typeface="Times New Roman" pitchFamily="18" charset="0"/>
                <a:cs typeface="Times New Roman" pitchFamily="18" charset="0"/>
              </a:rPr>
              <a:t>Install torch library to build neural network  </a:t>
            </a:r>
          </a:p>
        </p:txBody>
      </p:sp>
      <p:pic>
        <p:nvPicPr>
          <p:cNvPr id="56322" name="Picture 2" descr="C:\Users\RUSHIKESH\Pictures\Screenshots\Screenshot (121).png"/>
          <p:cNvPicPr>
            <a:picLocks noChangeAspect="1" noChangeArrowheads="1"/>
          </p:cNvPicPr>
          <p:nvPr/>
        </p:nvPicPr>
        <p:blipFill>
          <a:blip r:embed="rId2" cstate="print"/>
          <a:srcRect/>
          <a:stretch>
            <a:fillRect/>
          </a:stretch>
        </p:blipFill>
        <p:spPr bwMode="auto">
          <a:xfrm>
            <a:off x="357126" y="2500306"/>
            <a:ext cx="8786874" cy="970438"/>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596" y="285728"/>
            <a:ext cx="7772400" cy="1470025"/>
          </a:xfrm>
        </p:spPr>
        <p:txBody>
          <a:bodyPr>
            <a:normAutofit/>
          </a:bodyPr>
          <a:lstStyle/>
          <a:p>
            <a:r>
              <a:rPr lang="en-US" sz="3200" dirty="0">
                <a:latin typeface="Times New Roman" pitchFamily="18" charset="0"/>
                <a:cs typeface="Times New Roman" pitchFamily="18" charset="0"/>
              </a:rPr>
              <a:t>Build up Neural Network </a:t>
            </a:r>
          </a:p>
        </p:txBody>
      </p:sp>
      <p:pic>
        <p:nvPicPr>
          <p:cNvPr id="5" name="Picture 2" descr="C:\Users\RUSHIKESH\Pictures\Screenshots\Screenshot (123).png"/>
          <p:cNvPicPr>
            <a:picLocks noChangeAspect="1" noChangeArrowheads="1"/>
          </p:cNvPicPr>
          <p:nvPr/>
        </p:nvPicPr>
        <p:blipFill>
          <a:blip r:embed="rId2" cstate="print"/>
          <a:srcRect/>
          <a:stretch>
            <a:fillRect/>
          </a:stretch>
        </p:blipFill>
        <p:spPr bwMode="auto">
          <a:xfrm>
            <a:off x="336550" y="1916832"/>
            <a:ext cx="8807450" cy="2362200"/>
          </a:xfrm>
          <a:prstGeom prst="rect">
            <a:avLst/>
          </a:prstGeom>
          <a:noFill/>
        </p:spPr>
      </p:pic>
      <p:sp>
        <p:nvSpPr>
          <p:cNvPr id="6" name="TextBox 5"/>
          <p:cNvSpPr txBox="1"/>
          <p:nvPr/>
        </p:nvSpPr>
        <p:spPr>
          <a:xfrm>
            <a:off x="500034" y="4786322"/>
            <a:ext cx="8001056" cy="1421992"/>
          </a:xfrm>
          <a:prstGeom prst="rect">
            <a:avLst/>
          </a:prstGeom>
          <a:noFill/>
        </p:spPr>
        <p:txBody>
          <a:bodyPr wrap="square" rtlCol="0">
            <a:spAutoFit/>
          </a:bodyPr>
          <a:lstStyle/>
          <a:p>
            <a:pPr>
              <a:lnSpc>
                <a:spcPct val="150000"/>
              </a:lnSpc>
            </a:pPr>
            <a:r>
              <a:rPr lang="en-US" sz="2000" dirty="0">
                <a:latin typeface="Times New Roman" pitchFamily="18" charset="0"/>
                <a:cs typeface="Times New Roman" pitchFamily="18" charset="0"/>
              </a:rPr>
              <a:t>We construct neural network with  Input layer having 4 nodes , two hidden layers each having 8 nodes and output layer having two nodes .</a:t>
            </a:r>
          </a:p>
          <a:p>
            <a:pPr>
              <a:lnSpc>
                <a:spcPct val="150000"/>
              </a:lnSpc>
            </a:pPr>
            <a:r>
              <a:rPr lang="en-US" sz="2000" dirty="0">
                <a:latin typeface="Times New Roman" pitchFamily="18" charset="0"/>
                <a:cs typeface="Times New Roman" pitchFamily="18" charset="0"/>
              </a:rPr>
              <a:t>Using Sigmoid Activation function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85860"/>
            <a:ext cx="8229600" cy="4840303"/>
          </a:xfrm>
        </p:spPr>
        <p:txBody>
          <a:bodyPr>
            <a:normAutofit/>
          </a:bodyPr>
          <a:lstStyle/>
          <a:p>
            <a:pPr>
              <a:lnSpc>
                <a:spcPct val="150000"/>
              </a:lnSpc>
            </a:pPr>
            <a:r>
              <a:rPr lang="en-US" dirty="0">
                <a:latin typeface="Times New Roman" pitchFamily="18" charset="0"/>
                <a:cs typeface="Times New Roman" pitchFamily="18" charset="0"/>
              </a:rPr>
              <a:t>Back –Propagation</a:t>
            </a:r>
          </a:p>
          <a:p>
            <a:pPr>
              <a:lnSpc>
                <a:spcPct val="150000"/>
              </a:lnSpc>
            </a:pPr>
            <a:r>
              <a:rPr lang="en-US" sz="2400" dirty="0">
                <a:latin typeface="Times New Roman" pitchFamily="18" charset="0"/>
                <a:cs typeface="Times New Roman" pitchFamily="18" charset="0"/>
              </a:rPr>
              <a:t>We use Loss function as Cross entropy and loss optimizer function as Adam(Adaptive moment estimation)</a:t>
            </a:r>
          </a:p>
          <a:p>
            <a:pPr>
              <a:lnSpc>
                <a:spcPct val="150000"/>
              </a:lnSpc>
            </a:pPr>
            <a:r>
              <a:rPr lang="en-US" sz="2400" dirty="0">
                <a:latin typeface="Times New Roman" pitchFamily="18" charset="0"/>
                <a:cs typeface="Times New Roman" pitchFamily="18" charset="0"/>
              </a:rPr>
              <a:t>We choose Epoch = 500</a:t>
            </a:r>
          </a:p>
          <a:p>
            <a:pPr>
              <a:lnSpc>
                <a:spcPct val="150000"/>
              </a:lnSpc>
            </a:pPr>
            <a:r>
              <a:rPr lang="en-US" sz="2400" dirty="0">
                <a:latin typeface="Times New Roman" pitchFamily="18" charset="0"/>
                <a:cs typeface="Times New Roman" pitchFamily="18" charset="0"/>
              </a:rPr>
              <a:t>(What is an Epoch? In terms of artificial neural networks, an epoch refers to one cycle through the full training dataset.)</a:t>
            </a:r>
            <a:endParaRPr lang="en-US" dirty="0">
              <a:latin typeface="Times New Roman" pitchFamily="18" charset="0"/>
              <a:cs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itchFamily="18" charset="0"/>
                <a:cs typeface="Times New Roman" pitchFamily="18" charset="0"/>
              </a:rPr>
              <a:t>Loss Function Plot </a:t>
            </a:r>
            <a:r>
              <a:rPr lang="en-US" dirty="0"/>
              <a:t>	</a:t>
            </a:r>
          </a:p>
        </p:txBody>
      </p:sp>
      <p:sp>
        <p:nvSpPr>
          <p:cNvPr id="3" name="Content Placeholder 2"/>
          <p:cNvSpPr>
            <a:spLocks noGrp="1"/>
          </p:cNvSpPr>
          <p:nvPr>
            <p:ph idx="1"/>
          </p:nvPr>
        </p:nvSpPr>
        <p:spPr>
          <a:xfrm>
            <a:off x="457200" y="5357826"/>
            <a:ext cx="8229600" cy="768337"/>
          </a:xfrm>
        </p:spPr>
        <p:txBody>
          <a:bodyPr>
            <a:normAutofit/>
          </a:bodyPr>
          <a:lstStyle/>
          <a:p>
            <a:pPr>
              <a:buNone/>
            </a:pPr>
            <a:r>
              <a:rPr lang="en-US" sz="2400" dirty="0">
                <a:latin typeface="Times New Roman" pitchFamily="18" charset="0"/>
                <a:cs typeface="Times New Roman" pitchFamily="18" charset="0"/>
              </a:rPr>
              <a:t>As Epoch increases loss of model decreases </a:t>
            </a:r>
          </a:p>
        </p:txBody>
      </p:sp>
      <p:pic>
        <p:nvPicPr>
          <p:cNvPr id="5" name="Picture 2" descr="C:\Users\RUSHIKESH\Desktop\NN_Images\download (9).png"/>
          <p:cNvPicPr>
            <a:picLocks noChangeAspect="1" noChangeArrowheads="1"/>
          </p:cNvPicPr>
          <p:nvPr/>
        </p:nvPicPr>
        <p:blipFill>
          <a:blip r:embed="rId2" cstate="print"/>
          <a:srcRect/>
          <a:stretch>
            <a:fillRect/>
          </a:stretch>
        </p:blipFill>
        <p:spPr bwMode="auto">
          <a:xfrm>
            <a:off x="1857356" y="1571612"/>
            <a:ext cx="4902200" cy="33274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Prediction on Test data </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Confusion Matrix : </a:t>
            </a:r>
          </a:p>
        </p:txBody>
      </p:sp>
      <p:pic>
        <p:nvPicPr>
          <p:cNvPr id="59394" name="Picture 2" descr="C:\Users\RUSHIKESH\Pictures\Screenshots\Screenshot (125).png"/>
          <p:cNvPicPr>
            <a:picLocks noChangeAspect="1" noChangeArrowheads="1"/>
          </p:cNvPicPr>
          <p:nvPr/>
        </p:nvPicPr>
        <p:blipFill>
          <a:blip r:embed="rId2" cstate="print"/>
          <a:srcRect/>
          <a:stretch>
            <a:fillRect/>
          </a:stretch>
        </p:blipFill>
        <p:spPr bwMode="auto">
          <a:xfrm>
            <a:off x="1857356" y="2500306"/>
            <a:ext cx="5229225" cy="1552575"/>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Times New Roman" pitchFamily="18" charset="0"/>
                <a:cs typeface="Times New Roman" pitchFamily="18" charset="0"/>
              </a:rPr>
              <a:t>Heat-map of Confusion matrix</a:t>
            </a:r>
          </a:p>
        </p:txBody>
      </p:sp>
      <p:sp>
        <p:nvSpPr>
          <p:cNvPr id="3" name="Content Placeholder 2"/>
          <p:cNvSpPr>
            <a:spLocks noGrp="1"/>
          </p:cNvSpPr>
          <p:nvPr>
            <p:ph idx="1"/>
          </p:nvPr>
        </p:nvSpPr>
        <p:spPr>
          <a:xfrm>
            <a:off x="457200" y="5286388"/>
            <a:ext cx="8229600" cy="1357322"/>
          </a:xfrm>
        </p:spPr>
        <p:txBody>
          <a:bodyPr>
            <a:normAutofit/>
          </a:bodyPr>
          <a:lstStyle/>
          <a:p>
            <a:r>
              <a:rPr lang="en-US" sz="2400" dirty="0">
                <a:latin typeface="Times New Roman" pitchFamily="18" charset="0"/>
                <a:cs typeface="Times New Roman" pitchFamily="18" charset="0"/>
              </a:rPr>
              <a:t>Model predicts 5167 data points correctly where as 86 data points incorrectly .</a:t>
            </a:r>
          </a:p>
        </p:txBody>
      </p:sp>
      <p:pic>
        <p:nvPicPr>
          <p:cNvPr id="60420" name="Picture 4" descr="C:\Users\RUSHIKESH\Desktop\NN_Images\download (10).png"/>
          <p:cNvPicPr>
            <a:picLocks noChangeAspect="1" noChangeArrowheads="1"/>
          </p:cNvPicPr>
          <p:nvPr/>
        </p:nvPicPr>
        <p:blipFill>
          <a:blip r:embed="rId2" cstate="print"/>
          <a:srcRect/>
          <a:stretch>
            <a:fillRect/>
          </a:stretch>
        </p:blipFill>
        <p:spPr bwMode="auto">
          <a:xfrm>
            <a:off x="1857356" y="1643050"/>
            <a:ext cx="5392750" cy="3532649"/>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Model accuracy :</a:t>
            </a:r>
          </a:p>
          <a:p>
            <a:endParaRPr lang="en-US" dirty="0"/>
          </a:p>
          <a:p>
            <a:endParaRPr lang="en-US" dirty="0"/>
          </a:p>
          <a:p>
            <a:endParaRPr lang="en-US" dirty="0"/>
          </a:p>
          <a:p>
            <a:endParaRPr lang="en-US" dirty="0"/>
          </a:p>
          <a:p>
            <a:r>
              <a:rPr lang="en-US" sz="2400" dirty="0">
                <a:latin typeface="Times New Roman" pitchFamily="18" charset="0"/>
                <a:cs typeface="Times New Roman" pitchFamily="18" charset="0"/>
              </a:rPr>
              <a:t>Fitted Model gives 98.36 % accuracy on test data . </a:t>
            </a:r>
          </a:p>
        </p:txBody>
      </p:sp>
      <p:pic>
        <p:nvPicPr>
          <p:cNvPr id="61443" name="Picture 3" descr="C:\Users\RUSHIKESH\Pictures\Screenshots\Screenshot (127).png"/>
          <p:cNvPicPr>
            <a:picLocks noChangeAspect="1" noChangeArrowheads="1"/>
          </p:cNvPicPr>
          <p:nvPr/>
        </p:nvPicPr>
        <p:blipFill>
          <a:blip r:embed="rId2" cstate="print"/>
          <a:srcRect/>
          <a:stretch>
            <a:fillRect/>
          </a:stretch>
        </p:blipFill>
        <p:spPr bwMode="auto">
          <a:xfrm>
            <a:off x="500035" y="2071678"/>
            <a:ext cx="8643966" cy="186690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itchFamily="18" charset="0"/>
                <a:cs typeface="Times New Roman" pitchFamily="18" charset="0"/>
              </a:rPr>
              <a:t>Conclusion</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r>
              <a:rPr lang="en-IN" sz="2400" dirty="0">
                <a:latin typeface="Times New Roman" pitchFamily="18" charset="0"/>
                <a:cs typeface="Times New Roman" pitchFamily="18" charset="0"/>
              </a:rPr>
              <a:t>Neural Network Model gives maximum accuracy for Survival data by predicting Status of patients ( i.e., dead or alive ) .</a:t>
            </a:r>
          </a:p>
          <a:p>
            <a:pPr>
              <a:lnSpc>
                <a:spcPct val="150000"/>
              </a:lnSpc>
            </a:pPr>
            <a:r>
              <a:rPr lang="en-IN" sz="2400" dirty="0">
                <a:latin typeface="Times New Roman" pitchFamily="18" charset="0"/>
                <a:cs typeface="Times New Roman" pitchFamily="18" charset="0"/>
              </a:rPr>
              <a:t>Model predicts that Secondary infection affects highly on status of patient rather than Age and Gender .</a:t>
            </a:r>
          </a:p>
          <a:p>
            <a:pPr>
              <a:lnSpc>
                <a:spcPct val="150000"/>
              </a:lnSpc>
            </a:pPr>
            <a:r>
              <a:rPr lang="en-IN" sz="2400" dirty="0">
                <a:latin typeface="Times New Roman" pitchFamily="18" charset="0"/>
                <a:cs typeface="Times New Roman" pitchFamily="18" charset="0"/>
              </a:rPr>
              <a:t>As cases increases survival time of patients decreases .</a:t>
            </a:r>
            <a:endParaRPr lang="en-US" sz="2400" dirty="0">
              <a:latin typeface="Times New Roman" pitchFamily="18" charset="0"/>
              <a:cs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1143000"/>
          </a:xfrm>
        </p:spPr>
        <p:txBody>
          <a:bodyPr>
            <a:noAutofit/>
          </a:bodyPr>
          <a:lstStyle/>
          <a:p>
            <a:r>
              <a:rPr lang="en-IN" sz="3200" dirty="0">
                <a:latin typeface="Times New Roman" pitchFamily="18" charset="0"/>
                <a:cs typeface="Times New Roman" pitchFamily="18" charset="0"/>
              </a:rPr>
              <a:t>LSTM for forecasting number of patients for next 10 days </a:t>
            </a:r>
            <a:br>
              <a:rPr lang="en-US" sz="3200" dirty="0">
                <a:latin typeface="Times New Roman" pitchFamily="18" charset="0"/>
                <a:cs typeface="Times New Roman" pitchFamily="18" charset="0"/>
              </a:rPr>
            </a:b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642910" y="928670"/>
            <a:ext cx="8229600" cy="5929330"/>
          </a:xfrm>
        </p:spPr>
        <p:txBody>
          <a:bodyPr/>
          <a:lstStyle/>
          <a:p>
            <a:pPr lvl="0"/>
            <a:r>
              <a:rPr lang="en-IN" dirty="0"/>
              <a:t>Preparing data for further process :</a:t>
            </a:r>
          </a:p>
          <a:p>
            <a:pPr lvl="0"/>
            <a:endParaRPr lang="en-IN" dirty="0"/>
          </a:p>
          <a:p>
            <a:pPr lvl="0"/>
            <a:endParaRPr lang="en-IN" dirty="0"/>
          </a:p>
          <a:p>
            <a:pPr lvl="0"/>
            <a:endParaRPr lang="en-IN" dirty="0"/>
          </a:p>
          <a:p>
            <a:pPr lvl="0"/>
            <a:endParaRPr lang="en-IN" dirty="0"/>
          </a:p>
          <a:p>
            <a:pPr lvl="0"/>
            <a:endParaRPr lang="en-IN" dirty="0"/>
          </a:p>
          <a:p>
            <a:pPr lvl="0"/>
            <a:endParaRPr lang="en-IN" dirty="0"/>
          </a:p>
          <a:p>
            <a:pPr lvl="0"/>
            <a:endParaRPr lang="en-IN" dirty="0"/>
          </a:p>
          <a:p>
            <a:pPr lvl="0"/>
            <a:endParaRPr lang="en-IN" dirty="0"/>
          </a:p>
          <a:p>
            <a:pPr lvl="0"/>
            <a:r>
              <a:rPr lang="en-US" dirty="0"/>
              <a:t>Data set contains 135 dates in sequence</a:t>
            </a:r>
          </a:p>
          <a:p>
            <a:endParaRPr lang="en-US" dirty="0"/>
          </a:p>
        </p:txBody>
      </p:sp>
      <p:pic>
        <p:nvPicPr>
          <p:cNvPr id="5" name="Picture 4" descr="C:\Users\RUSHIKESH\Pictures\Screenshots\Screenshot (136).png"/>
          <p:cNvPicPr/>
          <p:nvPr/>
        </p:nvPicPr>
        <p:blipFill>
          <a:blip r:embed="rId2"/>
          <a:srcRect/>
          <a:stretch>
            <a:fillRect/>
          </a:stretch>
        </p:blipFill>
        <p:spPr bwMode="auto">
          <a:xfrm>
            <a:off x="3500430" y="1428736"/>
            <a:ext cx="2743200" cy="428628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42852"/>
            <a:ext cx="5715008" cy="857256"/>
          </a:xfrm>
        </p:spPr>
        <p:txBody>
          <a:bodyPr>
            <a:normAutofit fontScale="90000"/>
          </a:bodyPr>
          <a:lstStyle/>
          <a:p>
            <a:pPr marL="809625" indent="-542925" algn="l">
              <a:buFont typeface="Wingdings" pitchFamily="2" charset="2"/>
              <a:buChar char="q"/>
            </a:pPr>
            <a:r>
              <a:rPr lang="en-US" sz="4000" dirty="0"/>
              <a:t> </a:t>
            </a:r>
            <a:r>
              <a:rPr lang="en-US" sz="3600" dirty="0">
                <a:latin typeface="Times New Roman" pitchFamily="18" charset="0"/>
                <a:cs typeface="Times New Roman" pitchFamily="18" charset="0"/>
              </a:rPr>
              <a:t>Brief terms </a:t>
            </a:r>
            <a:r>
              <a:rPr lang="en-US" sz="4000" dirty="0"/>
              <a:t>:</a:t>
            </a:r>
            <a:br>
              <a:rPr lang="en-US" sz="4000" dirty="0">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pic>
        <p:nvPicPr>
          <p:cNvPr id="4" name="Picture 3" descr="C:\Users\RUSHIKESH\Desktop\NN photos\image.png"/>
          <p:cNvPicPr/>
          <p:nvPr/>
        </p:nvPicPr>
        <p:blipFill>
          <a:blip r:embed="rId2" cstate="print"/>
          <a:srcRect/>
          <a:stretch>
            <a:fillRect/>
          </a:stretch>
        </p:blipFill>
        <p:spPr bwMode="auto">
          <a:xfrm>
            <a:off x="1571604" y="1000108"/>
            <a:ext cx="5627702" cy="53578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First 125 dates are used to train model.</a:t>
            </a:r>
          </a:p>
          <a:p>
            <a:r>
              <a:rPr lang="en-US" dirty="0">
                <a:latin typeface="Times New Roman" pitchFamily="18" charset="0"/>
                <a:cs typeface="Times New Roman" pitchFamily="18" charset="0"/>
              </a:rPr>
              <a:t>Installed tensorflow and keras libraries to build neural network.</a:t>
            </a:r>
          </a:p>
          <a:p>
            <a:r>
              <a:rPr lang="en-US" dirty="0">
                <a:latin typeface="Times New Roman" pitchFamily="18" charset="0"/>
                <a:cs typeface="Times New Roman" pitchFamily="18" charset="0"/>
              </a:rPr>
              <a:t>Import </a:t>
            </a:r>
            <a:r>
              <a:rPr lang="en-US" dirty="0" err="1">
                <a:latin typeface="Times New Roman" pitchFamily="18" charset="0"/>
                <a:cs typeface="Times New Roman" pitchFamily="18" charset="0"/>
              </a:rPr>
              <a:t>Sequential,LSTM,Dense,Flatten</a:t>
            </a:r>
            <a:r>
              <a:rPr lang="en-US" dirty="0">
                <a:latin typeface="Times New Roman" pitchFamily="18" charset="0"/>
                <a:cs typeface="Times New Roman" pitchFamily="18" charset="0"/>
              </a:rPr>
              <a:t>.</a:t>
            </a:r>
          </a:p>
          <a:p>
            <a:endParaRPr lang="en-US" dirty="0"/>
          </a:p>
        </p:txBody>
      </p:sp>
      <p:pic>
        <p:nvPicPr>
          <p:cNvPr id="67586" name="Picture 2" descr="C:\Users\RUSHIKESH\Pictures\Screenshots\Screenshot (138).png"/>
          <p:cNvPicPr>
            <a:picLocks noChangeAspect="1" noChangeArrowheads="1"/>
          </p:cNvPicPr>
          <p:nvPr/>
        </p:nvPicPr>
        <p:blipFill>
          <a:blip r:embed="rId2"/>
          <a:srcRect/>
          <a:stretch>
            <a:fillRect/>
          </a:stretch>
        </p:blipFill>
        <p:spPr bwMode="auto">
          <a:xfrm>
            <a:off x="1071538" y="4071942"/>
            <a:ext cx="5457825" cy="140017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lstStyle/>
          <a:p>
            <a:r>
              <a:rPr lang="en-US" dirty="0"/>
              <a:t>Preparing function for splitting data  </a:t>
            </a:r>
          </a:p>
        </p:txBody>
      </p:sp>
      <p:pic>
        <p:nvPicPr>
          <p:cNvPr id="69634" name="Picture 2" descr="C:\Users\RUSHIKESH\Pictures\Screenshots\Screenshot (144).png"/>
          <p:cNvPicPr>
            <a:picLocks noChangeAspect="1" noChangeArrowheads="1"/>
          </p:cNvPicPr>
          <p:nvPr/>
        </p:nvPicPr>
        <p:blipFill>
          <a:blip r:embed="rId2"/>
          <a:srcRect/>
          <a:stretch>
            <a:fillRect/>
          </a:stretch>
        </p:blipFill>
        <p:spPr bwMode="auto">
          <a:xfrm>
            <a:off x="357158" y="2000240"/>
            <a:ext cx="8412163" cy="3343276"/>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7166"/>
            <a:ext cx="8229600" cy="5768997"/>
          </a:xfrm>
        </p:spPr>
        <p:txBody>
          <a:bodyPr/>
          <a:lstStyle/>
          <a:p>
            <a:r>
              <a:rPr lang="en-US" dirty="0"/>
              <a:t>Splitting data into 115 rows , each row having 10  steps(data points).</a:t>
            </a:r>
          </a:p>
          <a:p>
            <a:endParaRPr lang="en-US" dirty="0"/>
          </a:p>
        </p:txBody>
      </p:sp>
      <p:pic>
        <p:nvPicPr>
          <p:cNvPr id="68613" name="Picture 5" descr="C:\Users\RUSHIKESH\Pictures\Screenshots\Screenshot (148).png"/>
          <p:cNvPicPr>
            <a:picLocks noChangeAspect="1" noChangeArrowheads="1"/>
          </p:cNvPicPr>
          <p:nvPr/>
        </p:nvPicPr>
        <p:blipFill>
          <a:blip r:embed="rId2"/>
          <a:srcRect/>
          <a:stretch>
            <a:fillRect/>
          </a:stretch>
        </p:blipFill>
        <p:spPr bwMode="auto">
          <a:xfrm>
            <a:off x="714348" y="1643050"/>
            <a:ext cx="5562600" cy="1219200"/>
          </a:xfrm>
          <a:prstGeom prst="rect">
            <a:avLst/>
          </a:prstGeom>
          <a:noFill/>
        </p:spPr>
      </p:pic>
      <p:pic>
        <p:nvPicPr>
          <p:cNvPr id="68614" name="Picture 6" descr="C:\Users\RUSHIKESH\Pictures\Screenshots\Screenshot (149).png"/>
          <p:cNvPicPr>
            <a:picLocks noChangeAspect="1" noChangeArrowheads="1"/>
          </p:cNvPicPr>
          <p:nvPr/>
        </p:nvPicPr>
        <p:blipFill>
          <a:blip r:embed="rId3"/>
          <a:srcRect/>
          <a:stretch>
            <a:fillRect/>
          </a:stretch>
        </p:blipFill>
        <p:spPr bwMode="auto">
          <a:xfrm>
            <a:off x="642910" y="3000372"/>
            <a:ext cx="8135937" cy="3457571"/>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LSTM Model</a:t>
            </a:r>
          </a:p>
        </p:txBody>
      </p:sp>
      <p:pic>
        <p:nvPicPr>
          <p:cNvPr id="8" name="Picture 3" descr="C:\Users\RUSHIKESH\Pictures\Screenshots\Screenshot (146).png"/>
          <p:cNvPicPr>
            <a:picLocks noChangeAspect="1" noChangeArrowheads="1"/>
          </p:cNvPicPr>
          <p:nvPr/>
        </p:nvPicPr>
        <p:blipFill>
          <a:blip r:embed="rId2"/>
          <a:srcRect/>
          <a:stretch>
            <a:fillRect/>
          </a:stretch>
        </p:blipFill>
        <p:spPr bwMode="auto">
          <a:xfrm>
            <a:off x="457200" y="2731965"/>
            <a:ext cx="8229600" cy="2262433"/>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Demonstrate prediction for next 10 days</a:t>
            </a:r>
          </a:p>
        </p:txBody>
      </p:sp>
      <p:pic>
        <p:nvPicPr>
          <p:cNvPr id="71682" name="Picture 2" descr="C:\Users\RUSHIKESH\Pictures\Screenshots\Screenshot (151).png"/>
          <p:cNvPicPr>
            <a:picLocks noGrp="1" noChangeAspect="1" noChangeArrowheads="1"/>
          </p:cNvPicPr>
          <p:nvPr>
            <p:ph idx="1"/>
          </p:nvPr>
        </p:nvPicPr>
        <p:blipFill>
          <a:blip r:embed="rId2"/>
          <a:srcRect/>
          <a:stretch>
            <a:fillRect/>
          </a:stretch>
        </p:blipFill>
        <p:spPr bwMode="auto">
          <a:xfrm>
            <a:off x="2357422" y="1928802"/>
            <a:ext cx="4195117" cy="4525963"/>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Output </a:t>
            </a:r>
          </a:p>
        </p:txBody>
      </p:sp>
      <p:sp>
        <p:nvSpPr>
          <p:cNvPr id="5" name="Content Placeholder 4"/>
          <p:cNvSpPr>
            <a:spLocks noGrp="1"/>
          </p:cNvSpPr>
          <p:nvPr>
            <p:ph idx="1"/>
          </p:nvPr>
        </p:nvSpPr>
        <p:spPr>
          <a:xfrm>
            <a:off x="457200" y="5000636"/>
            <a:ext cx="8229600" cy="1125527"/>
          </a:xfrm>
        </p:spPr>
        <p:txBody>
          <a:bodyPr>
            <a:normAutofit fontScale="77500" lnSpcReduction="20000"/>
          </a:bodyPr>
          <a:lstStyle/>
          <a:p>
            <a:r>
              <a:rPr lang="en-US" dirty="0"/>
              <a:t>As days passes number of patients increases .</a:t>
            </a:r>
          </a:p>
          <a:p>
            <a:r>
              <a:rPr lang="en-US" dirty="0"/>
              <a:t>Green line indicates forecasted number of patients ,where as Orange line indicates actual numbers.</a:t>
            </a:r>
          </a:p>
        </p:txBody>
      </p:sp>
      <p:pic>
        <p:nvPicPr>
          <p:cNvPr id="6" name="Picture 2" descr="C:\Users\RUSHIKESH\Desktop\NN_Images\download (11).png"/>
          <p:cNvPicPr>
            <a:picLocks noChangeAspect="1" noChangeArrowheads="1"/>
          </p:cNvPicPr>
          <p:nvPr/>
        </p:nvPicPr>
        <p:blipFill>
          <a:blip r:embed="rId2"/>
          <a:srcRect/>
          <a:stretch>
            <a:fillRect/>
          </a:stretch>
        </p:blipFill>
        <p:spPr bwMode="auto">
          <a:xfrm>
            <a:off x="1857356" y="1357298"/>
            <a:ext cx="5092064" cy="3326984"/>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143668"/>
          </a:xfrm>
        </p:spPr>
        <p:txBody>
          <a:bodyPr>
            <a:normAutofit/>
          </a:bodyPr>
          <a:lstStyle/>
          <a:p>
            <a:r>
              <a:rPr lang="en-IN" dirty="0"/>
              <a:t>The Accuracy of Model is calculated by “Mean Absolute Percentage Error”(MAPE).</a:t>
            </a:r>
          </a:p>
          <a:p>
            <a:pPr>
              <a:buNone/>
            </a:pPr>
            <a:endParaRPr lang="en-US" dirty="0"/>
          </a:p>
          <a:p>
            <a:pPr>
              <a:buNone/>
            </a:pPr>
            <a:r>
              <a:rPr lang="en-US" dirty="0"/>
              <a:t>	M = 1/n Ʃ ǀ(A</a:t>
            </a:r>
            <a:r>
              <a:rPr lang="en-US" baseline="-25000" dirty="0"/>
              <a:t>t</a:t>
            </a:r>
            <a:r>
              <a:rPr lang="en-US" dirty="0"/>
              <a:t> –F</a:t>
            </a:r>
            <a:r>
              <a:rPr lang="en-US" baseline="-25000" dirty="0"/>
              <a:t>t</a:t>
            </a:r>
            <a:r>
              <a:rPr lang="en-US" dirty="0"/>
              <a:t> )/</a:t>
            </a:r>
            <a:r>
              <a:rPr lang="en-US" dirty="0" err="1"/>
              <a:t>A</a:t>
            </a:r>
            <a:r>
              <a:rPr lang="en-US" baseline="-25000" dirty="0" err="1"/>
              <a:t>t</a:t>
            </a:r>
            <a:r>
              <a:rPr lang="en-US" dirty="0" err="1"/>
              <a:t>ǀ</a:t>
            </a:r>
            <a:r>
              <a:rPr lang="en-US" dirty="0"/>
              <a:t>  * 100</a:t>
            </a:r>
          </a:p>
          <a:p>
            <a:pPr>
              <a:buNone/>
            </a:pPr>
            <a:r>
              <a:rPr lang="en-IN" dirty="0"/>
              <a:t>M</a:t>
            </a:r>
            <a:r>
              <a:rPr lang="en-US" dirty="0"/>
              <a:t>=mean absolute percentage error</a:t>
            </a:r>
          </a:p>
          <a:p>
            <a:pPr>
              <a:buNone/>
            </a:pPr>
            <a:r>
              <a:rPr lang="en-US" dirty="0"/>
              <a:t>N =number of times the summation iteration happens</a:t>
            </a:r>
          </a:p>
          <a:p>
            <a:pPr>
              <a:buNone/>
            </a:pPr>
            <a:r>
              <a:rPr lang="en-US" dirty="0"/>
              <a:t>A</a:t>
            </a:r>
            <a:r>
              <a:rPr lang="en-US" baseline="-25000" dirty="0"/>
              <a:t>t </a:t>
            </a:r>
            <a:r>
              <a:rPr lang="en-US" dirty="0"/>
              <a:t>= actual value</a:t>
            </a:r>
          </a:p>
          <a:p>
            <a:pPr>
              <a:buNone/>
            </a:pPr>
            <a:r>
              <a:rPr lang="en-US" dirty="0"/>
              <a:t>F</a:t>
            </a:r>
            <a:r>
              <a:rPr lang="en-US" baseline="-25000" dirty="0"/>
              <a:t>t</a:t>
            </a:r>
            <a:r>
              <a:rPr lang="en-US" dirty="0"/>
              <a:t> =forecast value</a:t>
            </a:r>
          </a:p>
          <a:p>
            <a:r>
              <a:rPr lang="en-IN" dirty="0"/>
              <a:t>The MAPE for the model is 23.19 . Model contains 23.19 % error in forecasted values. </a:t>
            </a:r>
          </a:p>
          <a:p>
            <a:pPr>
              <a:buNone/>
            </a:pP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Arial" pitchFamily="34" charset="0"/>
              <a:buChar char="•"/>
            </a:pPr>
            <a:r>
              <a:rPr lang="en-IN" dirty="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IN" dirty="0"/>
              <a:t>From </a:t>
            </a:r>
            <a:r>
              <a:rPr lang="en-US" dirty="0"/>
              <a:t>Kaplan–Meier estimator</a:t>
            </a:r>
            <a:r>
              <a:rPr lang="en-IN" dirty="0"/>
              <a:t> we conclude  that probability of female patient surviving in </a:t>
            </a:r>
            <a:r>
              <a:rPr lang="en-IN" dirty="0" err="1"/>
              <a:t>covid</a:t>
            </a:r>
            <a:r>
              <a:rPr lang="en-IN" dirty="0"/>
              <a:t> pandemic is higher than male patients .</a:t>
            </a:r>
          </a:p>
          <a:p>
            <a:r>
              <a:rPr lang="en-IN" dirty="0"/>
              <a:t>From </a:t>
            </a:r>
            <a:r>
              <a:rPr lang="en-IN" dirty="0" err="1"/>
              <a:t>cox</a:t>
            </a:r>
            <a:r>
              <a:rPr lang="en-IN" dirty="0"/>
              <a:t>-proportional model there is strong relationship between secondary infection and increased risk of death .</a:t>
            </a:r>
          </a:p>
          <a:p>
            <a:r>
              <a:rPr lang="en-IN" dirty="0"/>
              <a:t>Feed-forward Neural Network gives 98.36% Accuracy for survival data by predicting status of patients (</a:t>
            </a:r>
            <a:r>
              <a:rPr lang="en-IN" dirty="0" err="1"/>
              <a:t>i.e</a:t>
            </a:r>
            <a:r>
              <a:rPr lang="en-IN" dirty="0"/>
              <a:t>, dead or alive) .</a:t>
            </a:r>
          </a:p>
          <a:p>
            <a:r>
              <a:rPr lang="en-IN" dirty="0"/>
              <a:t>LSTM model gives forecasted number of patients for next 10 days with 23.19% error .</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itchFamily="18" charset="0"/>
                <a:cs typeface="Times New Roman" pitchFamily="18" charset="0"/>
              </a:rPr>
              <a:t>References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a:lnSpc>
                <a:spcPct val="150000"/>
              </a:lnSpc>
            </a:pPr>
            <a:r>
              <a:rPr lang="en-IN" sz="2000" dirty="0">
                <a:latin typeface="Times New Roman" pitchFamily="18" charset="0"/>
                <a:cs typeface="Times New Roman" pitchFamily="18" charset="0"/>
              </a:rPr>
              <a:t>John </a:t>
            </a:r>
            <a:r>
              <a:rPr lang="en-IN" sz="2000" dirty="0" err="1">
                <a:latin typeface="Times New Roman" pitchFamily="18" charset="0"/>
                <a:cs typeface="Times New Roman" pitchFamily="18" charset="0"/>
              </a:rPr>
              <a:t>P.Klein</a:t>
            </a:r>
            <a:r>
              <a:rPr lang="en-IN" sz="2000" dirty="0">
                <a:latin typeface="Times New Roman" pitchFamily="18" charset="0"/>
                <a:cs typeface="Times New Roman" pitchFamily="18" charset="0"/>
              </a:rPr>
              <a:t> , Hans C. van </a:t>
            </a:r>
            <a:r>
              <a:rPr lang="en-IN" sz="2000" dirty="0" err="1">
                <a:latin typeface="Times New Roman" pitchFamily="18" charset="0"/>
                <a:cs typeface="Times New Roman" pitchFamily="18" charset="0"/>
              </a:rPr>
              <a:t>Houwelingen</a:t>
            </a:r>
            <a:r>
              <a:rPr lang="en-IN" sz="2000" dirty="0">
                <a:latin typeface="Times New Roman" pitchFamily="18" charset="0"/>
                <a:cs typeface="Times New Roman" pitchFamily="18" charset="0"/>
              </a:rPr>
              <a:t> , Joseph G. Ibrahim , Thomas H. </a:t>
            </a:r>
            <a:r>
              <a:rPr lang="en-IN" sz="2000" dirty="0" err="1">
                <a:latin typeface="Times New Roman" pitchFamily="18" charset="0"/>
                <a:cs typeface="Times New Roman" pitchFamily="18" charset="0"/>
              </a:rPr>
              <a:t>Scheike</a:t>
            </a:r>
            <a:r>
              <a:rPr lang="en-IN" sz="2000" dirty="0">
                <a:latin typeface="Times New Roman" pitchFamily="18" charset="0"/>
                <a:cs typeface="Times New Roman" pitchFamily="18" charset="0"/>
              </a:rPr>
              <a:t> : Handbook of Survival Analysis .</a:t>
            </a:r>
            <a:endParaRPr lang="en-US" sz="2000"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David W. </a:t>
            </a:r>
            <a:r>
              <a:rPr lang="en-IN" sz="2000" dirty="0" err="1">
                <a:latin typeface="Times New Roman" pitchFamily="18" charset="0"/>
                <a:cs typeface="Times New Roman" pitchFamily="18" charset="0"/>
              </a:rPr>
              <a:t>Hosmer</a:t>
            </a:r>
            <a:r>
              <a:rPr lang="en-IN" sz="2000" dirty="0">
                <a:latin typeface="Times New Roman" pitchFamily="18" charset="0"/>
                <a:cs typeface="Times New Roman" pitchFamily="18" charset="0"/>
              </a:rPr>
              <a:t> Stanley </a:t>
            </a:r>
            <a:r>
              <a:rPr lang="en-IN" sz="2000" dirty="0" err="1">
                <a:latin typeface="Times New Roman" pitchFamily="18" charset="0"/>
                <a:cs typeface="Times New Roman" pitchFamily="18" charset="0"/>
              </a:rPr>
              <a:t>Lemeshow</a:t>
            </a:r>
            <a:r>
              <a:rPr lang="en-IN" sz="2000" dirty="0">
                <a:latin typeface="Times New Roman" pitchFamily="18" charset="0"/>
                <a:cs typeface="Times New Roman" pitchFamily="18" charset="0"/>
              </a:rPr>
              <a:t> Susanne may  : Applied Survival Analysis</a:t>
            </a:r>
            <a:endParaRPr lang="en-US" sz="2000" dirty="0">
              <a:latin typeface="Times New Roman" pitchFamily="18" charset="0"/>
              <a:cs typeface="Times New Roman" pitchFamily="18" charset="0"/>
            </a:endParaRPr>
          </a:p>
          <a:p>
            <a:pPr>
              <a:lnSpc>
                <a:spcPct val="150000"/>
              </a:lnSpc>
            </a:pPr>
            <a:r>
              <a:rPr lang="en-US" sz="2000" dirty="0" err="1">
                <a:latin typeface="Times New Roman" pitchFamily="18" charset="0"/>
                <a:cs typeface="Times New Roman" pitchFamily="18" charset="0"/>
              </a:rPr>
              <a:t>Miachel</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Taylour</a:t>
            </a:r>
            <a:r>
              <a:rPr lang="en-US" sz="2000" dirty="0">
                <a:latin typeface="Times New Roman" pitchFamily="18" charset="0"/>
                <a:cs typeface="Times New Roman" pitchFamily="18" charset="0"/>
              </a:rPr>
              <a:t> :Make Your Own Neural Network_ An In-Depth Visual Introduction for Beginners .</a:t>
            </a:r>
          </a:p>
          <a:p>
            <a:pPr>
              <a:lnSpc>
                <a:spcPct val="150000"/>
              </a:lnSpc>
            </a:pPr>
            <a:r>
              <a:rPr lang="en-IN" sz="2000" dirty="0">
                <a:latin typeface="Times New Roman" pitchFamily="18" charset="0"/>
                <a:cs typeface="Times New Roman" pitchFamily="18" charset="0"/>
              </a:rPr>
              <a:t>Research papers :</a:t>
            </a:r>
          </a:p>
          <a:p>
            <a:pPr>
              <a:lnSpc>
                <a:spcPct val="150000"/>
              </a:lnSpc>
            </a:pPr>
            <a:r>
              <a:rPr lang="en-IN" sz="2000" dirty="0">
                <a:latin typeface="Times New Roman" pitchFamily="18" charset="0"/>
                <a:cs typeface="Times New Roman" pitchFamily="18" charset="0"/>
              </a:rPr>
              <a:t>Early triage of critically ill </a:t>
            </a:r>
            <a:r>
              <a:rPr lang="en-IN" sz="2000" dirty="0" err="1">
                <a:latin typeface="Times New Roman" pitchFamily="18" charset="0"/>
                <a:cs typeface="Times New Roman" pitchFamily="18" charset="0"/>
              </a:rPr>
              <a:t>covid</a:t>
            </a:r>
            <a:r>
              <a:rPr lang="en-IN" sz="2000" dirty="0">
                <a:latin typeface="Times New Roman" pitchFamily="18" charset="0"/>
                <a:cs typeface="Times New Roman" pitchFamily="18" charset="0"/>
              </a:rPr>
              <a:t> 19 patients using deep learning.</a:t>
            </a:r>
          </a:p>
          <a:p>
            <a:pPr>
              <a:lnSpc>
                <a:spcPct val="150000"/>
              </a:lnSpc>
            </a:pPr>
            <a:r>
              <a:rPr lang="en-IN" sz="2000" dirty="0">
                <a:latin typeface="Times New Roman" pitchFamily="18" charset="0"/>
                <a:cs typeface="Times New Roman" pitchFamily="18" charset="0"/>
              </a:rPr>
              <a:t>Brown 1997 : on the use of ANN for Analysis of Survival data .</a:t>
            </a:r>
            <a:endParaRPr lang="en-US" sz="2000" dirty="0">
              <a:latin typeface="Times New Roman" pitchFamily="18" charset="0"/>
              <a:cs typeface="Times New Roman" pitchFamily="18" charset="0"/>
            </a:endParaRPr>
          </a:p>
          <a:p>
            <a:pPr>
              <a:lnSpc>
                <a:spcPct val="150000"/>
              </a:lnSpc>
            </a:pPr>
            <a:r>
              <a:rPr lang="en-IN" sz="2000" dirty="0">
                <a:latin typeface="Times New Roman" pitchFamily="18" charset="0"/>
                <a:cs typeface="Times New Roman" pitchFamily="18" charset="0"/>
              </a:rPr>
              <a:t>Feed Forward NN for the Analysis of censoring Survival Data : Partial logistic regression approach .</a:t>
            </a:r>
            <a:endParaRPr lang="en-US" sz="2000" dirty="0">
              <a:latin typeface="Times New Roman" pitchFamily="18" charset="0"/>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0" y="0"/>
            <a:ext cx="9144000" cy="736864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626121"/>
          </a:xfrm>
        </p:spPr>
        <p:txBody>
          <a:bodyPr>
            <a:normAutofit fontScale="92500" lnSpcReduction="20000"/>
          </a:bodyPr>
          <a:lstStyle/>
          <a:p>
            <a:pPr>
              <a:buNone/>
            </a:pPr>
            <a:r>
              <a:rPr lang="en-US" dirty="0">
                <a:latin typeface="Times New Roman" pitchFamily="18" charset="0"/>
                <a:cs typeface="Times New Roman" pitchFamily="18" charset="0"/>
              </a:rPr>
              <a:t>Why Deep learning </a:t>
            </a:r>
            <a:r>
              <a:rPr lang="en-US" dirty="0"/>
              <a:t>?</a:t>
            </a:r>
          </a:p>
          <a:p>
            <a:pPr lvl="0"/>
            <a:endParaRPr lang="en-US" dirty="0"/>
          </a:p>
          <a:p>
            <a:pPr lvl="0">
              <a:lnSpc>
                <a:spcPct val="150000"/>
              </a:lnSpc>
            </a:pPr>
            <a:r>
              <a:rPr lang="en-US" sz="2400" dirty="0">
                <a:latin typeface="Times New Roman" pitchFamily="18" charset="0"/>
                <a:cs typeface="Times New Roman" pitchFamily="18" charset="0"/>
              </a:rPr>
              <a:t>Machine Learning algorithms can handle high-dimensional data, but the performance and accuracy of these algorithms can be impacted by the increasing number of dimensions</a:t>
            </a:r>
          </a:p>
          <a:p>
            <a:pPr lvl="0">
              <a:lnSpc>
                <a:spcPct val="150000"/>
              </a:lnSpc>
            </a:pPr>
            <a:r>
              <a:rPr lang="en-US" sz="2400" dirty="0">
                <a:latin typeface="Times New Roman" pitchFamily="18" charset="0"/>
                <a:cs typeface="Times New Roman" pitchFamily="18" charset="0"/>
              </a:rPr>
              <a:t>Deep Learning algorithms, which are based on artificial neural networks, are designed to handle large amounts of data, including high-dimensional data, and can automatically extract features from the data to improve the performance of the model.</a:t>
            </a:r>
          </a:p>
          <a:p>
            <a:pPr lvl="0">
              <a:lnSpc>
                <a:spcPct val="150000"/>
              </a:lnSpc>
            </a:pPr>
            <a:r>
              <a:rPr lang="en-US" sz="2400" dirty="0">
                <a:latin typeface="Times New Roman" pitchFamily="18" charset="0"/>
                <a:cs typeface="Times New Roman" pitchFamily="18" charset="0"/>
              </a:rPr>
              <a:t>Machine learning is not ideal for image processing. Object detection requires high dimensional data and Machine learning cannot be used for data sets only with restricted number of features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40000"/>
            <a:lum/>
          </a:blip>
          <a:srcRect/>
          <a:stretch>
            <a:fillRect t="-25000" b="-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Neural Networks</a:t>
            </a:r>
          </a:p>
        </p:txBody>
      </p:sp>
      <p:sp>
        <p:nvSpPr>
          <p:cNvPr id="3" name="Content Placeholder 2"/>
          <p:cNvSpPr>
            <a:spLocks noGrp="1"/>
          </p:cNvSpPr>
          <p:nvPr>
            <p:ph idx="1"/>
          </p:nvPr>
        </p:nvSpPr>
        <p:spPr/>
        <p:txBody>
          <a:bodyPr>
            <a:normAutofit lnSpcReduction="10000"/>
          </a:bodyPr>
          <a:lstStyle/>
          <a:p>
            <a:pPr>
              <a:lnSpc>
                <a:spcPct val="150000"/>
              </a:lnSpc>
            </a:pPr>
            <a:r>
              <a:rPr lang="en-US" sz="2400" dirty="0">
                <a:latin typeface="Times New Roman" pitchFamily="18" charset="0"/>
                <a:cs typeface="Times New Roman" pitchFamily="18" charset="0"/>
              </a:rPr>
              <a:t>Neural Networks approach problems in a very different way by trying to mimic how neurons in the human brain work. </a:t>
            </a:r>
          </a:p>
          <a:p>
            <a:pPr>
              <a:lnSpc>
                <a:spcPct val="150000"/>
              </a:lnSpc>
            </a:pPr>
            <a:r>
              <a:rPr lang="en-US" sz="2400" dirty="0">
                <a:latin typeface="Times New Roman" pitchFamily="18" charset="0"/>
                <a:cs typeface="Times New Roman" pitchFamily="18" charset="0"/>
              </a:rPr>
              <a:t>In fact, they learn by example rather than being programmed to perform a specific task. </a:t>
            </a:r>
          </a:p>
          <a:p>
            <a:pPr>
              <a:lnSpc>
                <a:spcPct val="150000"/>
              </a:lnSpc>
            </a:pPr>
            <a:r>
              <a:rPr lang="en-US" sz="2400" dirty="0">
                <a:latin typeface="Times New Roman" pitchFamily="18" charset="0"/>
                <a:cs typeface="Times New Roman" pitchFamily="18" charset="0"/>
              </a:rPr>
              <a:t>Technically, they are composed of a large number of highly interconnected processing elements (nodes) that work in parallel to solve a specific problem, which is similar to how the human brain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5720" y="5572140"/>
            <a:ext cx="8572560" cy="1071570"/>
          </a:xfrm>
        </p:spPr>
        <p:txBody>
          <a:bodyPr>
            <a:noAutofit/>
          </a:bodyPr>
          <a:lstStyle/>
          <a:p>
            <a:pPr marL="342900" indent="-342900" algn="l">
              <a:spcBef>
                <a:spcPct val="20000"/>
              </a:spcBef>
              <a:buFont typeface="Arial" pitchFamily="34" charset="0"/>
              <a:buChar char="•"/>
            </a:pPr>
            <a:r>
              <a:rPr lang="en-US" sz="2400" dirty="0">
                <a:latin typeface="Times New Roman" pitchFamily="18" charset="0"/>
                <a:ea typeface="+mn-ea"/>
                <a:cs typeface="Times New Roman" pitchFamily="18" charset="0"/>
              </a:rPr>
              <a:t>Each layer is composed of “neurons” also known as “</a:t>
            </a:r>
            <a:r>
              <a:rPr lang="en-US" sz="2400" dirty="0" err="1">
                <a:latin typeface="Times New Roman" pitchFamily="18" charset="0"/>
                <a:ea typeface="+mn-ea"/>
                <a:cs typeface="Times New Roman" pitchFamily="18" charset="0"/>
              </a:rPr>
              <a:t>perceptrons</a:t>
            </a:r>
            <a:r>
              <a:rPr lang="en-US" sz="2400" dirty="0">
                <a:latin typeface="Times New Roman" pitchFamily="18" charset="0"/>
                <a:ea typeface="+mn-ea"/>
                <a:cs typeface="Times New Roman" pitchFamily="18" charset="0"/>
              </a:rPr>
              <a:t>”.</a:t>
            </a:r>
          </a:p>
        </p:txBody>
      </p:sp>
      <p:sp>
        <p:nvSpPr>
          <p:cNvPr id="3" name="Content Placeholder 2"/>
          <p:cNvSpPr>
            <a:spLocks noGrp="1"/>
          </p:cNvSpPr>
          <p:nvPr>
            <p:ph type="subTitle" idx="1"/>
          </p:nvPr>
        </p:nvSpPr>
        <p:spPr>
          <a:xfrm>
            <a:off x="785786" y="0"/>
            <a:ext cx="6400800" cy="1752600"/>
          </a:xfrm>
        </p:spPr>
        <p:txBody>
          <a:bodyPr>
            <a:noAutofit/>
          </a:bodyPr>
          <a:lstStyle/>
          <a:p>
            <a:pPr marL="342900" indent="-342900" algn="l">
              <a:buFont typeface="Arial" pitchFamily="34" charset="0"/>
              <a:buChar char="•"/>
            </a:pPr>
            <a:r>
              <a:rPr lang="en-US" sz="2400" dirty="0">
                <a:solidFill>
                  <a:schemeClr val="tx1"/>
                </a:solidFill>
                <a:latin typeface="Times New Roman" pitchFamily="18" charset="0"/>
                <a:cs typeface="Times New Roman" pitchFamily="18" charset="0"/>
              </a:rPr>
              <a:t>Neural Network has three basic layers :</a:t>
            </a:r>
          </a:p>
          <a:p>
            <a:pPr marL="342900" indent="-342900" algn="l"/>
            <a:r>
              <a:rPr lang="en-US" sz="2400" dirty="0">
                <a:solidFill>
                  <a:schemeClr val="tx1"/>
                </a:solidFill>
                <a:latin typeface="Times New Roman" pitchFamily="18" charset="0"/>
                <a:cs typeface="Times New Roman" pitchFamily="18" charset="0"/>
              </a:rPr>
              <a:t>     Input layer, Hidden layer, Output layer</a:t>
            </a:r>
          </a:p>
        </p:txBody>
      </p:sp>
      <p:pic>
        <p:nvPicPr>
          <p:cNvPr id="5" name="Picture 4">
            <a:extLst>
              <a:ext uri="{FF2B5EF4-FFF2-40B4-BE49-F238E27FC236}">
                <a16:creationId xmlns:a16="http://schemas.microsoft.com/office/drawing/2014/main" id="{949417B9-2AD7-4563-97FC-2B1B425900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5512" y="1052736"/>
            <a:ext cx="5741347" cy="424260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5C7B68-85B1-4CCB-9891-9E223D239353}"/>
              </a:ext>
            </a:extLst>
          </p:cNvPr>
          <p:cNvSpPr>
            <a:spLocks noGrp="1"/>
          </p:cNvSpPr>
          <p:nvPr>
            <p:ph idx="1"/>
          </p:nvPr>
        </p:nvSpPr>
        <p:spPr>
          <a:xfrm>
            <a:off x="479880" y="428604"/>
            <a:ext cx="8229600" cy="5654151"/>
          </a:xfrm>
        </p:spPr>
        <p:txBody>
          <a:bodyPr>
            <a:normAutofit/>
          </a:bodyPr>
          <a:lstStyle/>
          <a:p>
            <a:pPr>
              <a:lnSpc>
                <a:spcPct val="150000"/>
              </a:lnSpc>
            </a:pPr>
            <a:r>
              <a:rPr lang="en-US" sz="2400" u="sng" dirty="0">
                <a:latin typeface="Times New Roman" panose="02020603050405020304" pitchFamily="18" charset="0"/>
                <a:cs typeface="Times New Roman" panose="02020603050405020304" pitchFamily="18" charset="0"/>
              </a:rPr>
              <a:t>Input Node </a:t>
            </a:r>
            <a:r>
              <a:rPr lang="en-US" sz="2400" dirty="0">
                <a:latin typeface="Times New Roman" panose="02020603050405020304" pitchFamily="18" charset="0"/>
                <a:cs typeface="Times New Roman" panose="02020603050405020304" pitchFamily="18" charset="0"/>
              </a:rPr>
              <a:t>- An input node contains the input of the network and this input is always numerical. If the input is not numerical by default, it is always converted. </a:t>
            </a:r>
          </a:p>
          <a:p>
            <a:pPr>
              <a:lnSpc>
                <a:spcPct val="150000"/>
              </a:lnSpc>
            </a:pPr>
            <a:r>
              <a:rPr lang="en-US" sz="2400" u="sng" dirty="0">
                <a:latin typeface="Times New Roman" panose="02020603050405020304" pitchFamily="18" charset="0"/>
                <a:cs typeface="Times New Roman" panose="02020603050405020304" pitchFamily="18" charset="0"/>
              </a:rPr>
              <a:t>Hidden Node </a:t>
            </a:r>
            <a:r>
              <a:rPr lang="en-US" sz="2400" dirty="0">
                <a:latin typeface="Times New Roman" panose="02020603050405020304" pitchFamily="18" charset="0"/>
                <a:cs typeface="Times New Roman" panose="02020603050405020304" pitchFamily="18" charset="0"/>
              </a:rPr>
              <a:t>- A hidden node is a node within a hidden layer. A hidden layer can have many hidden nodes, and there are various theories for implementing the correct amount.</a:t>
            </a:r>
          </a:p>
          <a:p>
            <a:pPr>
              <a:lnSpc>
                <a:spcPct val="150000"/>
              </a:lnSpc>
            </a:pPr>
            <a:r>
              <a:rPr lang="en-US" sz="2400" u="sng" dirty="0">
                <a:latin typeface="Times New Roman" panose="02020603050405020304" pitchFamily="18" charset="0"/>
                <a:cs typeface="Times New Roman" panose="02020603050405020304" pitchFamily="18" charset="0"/>
              </a:rPr>
              <a:t>Output Node </a:t>
            </a:r>
            <a:r>
              <a:rPr lang="en-US" sz="2400" dirty="0">
                <a:latin typeface="Times New Roman" panose="02020603050405020304" pitchFamily="18" charset="0"/>
                <a:cs typeface="Times New Roman" panose="02020603050405020304" pitchFamily="18" charset="0"/>
              </a:rPr>
              <a:t>- An output node is a node within an output layer. There can be a single or multiple output nodes depending on the objective of the network.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63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2912</TotalTime>
  <Words>2232</Words>
  <Application>Microsoft Office PowerPoint</Application>
  <PresentationFormat>On-screen Show (4:3)</PresentationFormat>
  <Paragraphs>254</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Cambria Math</vt:lpstr>
      <vt:lpstr>Segoe Print</vt:lpstr>
      <vt:lpstr>Times New Roman</vt:lpstr>
      <vt:lpstr>Wingdings</vt:lpstr>
      <vt:lpstr>Office Theme</vt:lpstr>
      <vt:lpstr>Topic Name : Artificial Neural Networks for Survival Data</vt:lpstr>
      <vt:lpstr>PowerPoint Presentation</vt:lpstr>
      <vt:lpstr>PowerPoint Presentation</vt:lpstr>
      <vt:lpstr>PowerPoint Presentation</vt:lpstr>
      <vt:lpstr> Brief terms : </vt:lpstr>
      <vt:lpstr>PowerPoint Presentation</vt:lpstr>
      <vt:lpstr>Neural Networks</vt:lpstr>
      <vt:lpstr>Each layer is composed of “neurons” also known as “perceptrons”.</vt:lpstr>
      <vt:lpstr>PowerPoint Presentation</vt:lpstr>
      <vt:lpstr>PowerPoint Presentation</vt:lpstr>
      <vt:lpstr>Weight Value - A weight is a variable that sits on an edge between nodes. The output of every node in a layer is multiplied by a weight, then summed with other weighted nodes in that layer to become the net input of a node in the following layer </vt:lpstr>
      <vt:lpstr>PowerPoint Presentation</vt:lpstr>
      <vt:lpstr>ŷ=g(b0+∑_(i=1)^m▒XiWi)</vt:lpstr>
      <vt:lpstr>PowerPoint Presentation</vt:lpstr>
      <vt:lpstr>BackPropagation  :  Backpropagation is algorithm to train  ( adjust weight ) of neural network . We need to use this algorithm to train Neural Network . Loss Function :Within a neural network, a Loss function transforms everything that occurs within the network into a number that represents the total error of the network. Essentially, it is a measure of how wrong a network is.There are many types of cost functions to choose from. Popular options include the Mean Squared Error, Squared Error, Root Mean Square Error and Sum of Square Errors . Loss Optimization algorithm: It minimizes loss of the network and gives maximum accuracy . Types are  SGD , ADAM</vt:lpstr>
      <vt:lpstr>Types of Neural Networks</vt:lpstr>
      <vt:lpstr>Feed-Forward Neural Networks</vt:lpstr>
      <vt:lpstr>Recurrent Neural Network</vt:lpstr>
      <vt:lpstr>Convolutional neural networks</vt:lpstr>
      <vt:lpstr>Data Source</vt:lpstr>
      <vt:lpstr>Data description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Chi-square test for association</vt:lpstr>
      <vt:lpstr>PowerPoint Presentation</vt:lpstr>
      <vt:lpstr>Survival Models</vt:lpstr>
      <vt:lpstr>PowerPoint Presentation</vt:lpstr>
      <vt:lpstr>PowerPoint Presentation</vt:lpstr>
      <vt:lpstr>KMF Survival Graph (Male , Female)</vt:lpstr>
      <vt:lpstr>PowerPoint Presentation</vt:lpstr>
      <vt:lpstr>PowerPoint Presentation</vt:lpstr>
      <vt:lpstr>PowerPoint Presentation</vt:lpstr>
      <vt:lpstr>PowerPoint Presentation</vt:lpstr>
      <vt:lpstr>Feed forward Neural Network for Survival Data</vt:lpstr>
      <vt:lpstr>PowerPoint Presentation</vt:lpstr>
      <vt:lpstr>Build up Neural Network </vt:lpstr>
      <vt:lpstr>PowerPoint Presentation</vt:lpstr>
      <vt:lpstr>Loss Function Plot  </vt:lpstr>
      <vt:lpstr>Prediction on Test data </vt:lpstr>
      <vt:lpstr>Heat-map of Confusion matrix</vt:lpstr>
      <vt:lpstr>PowerPoint Presentation</vt:lpstr>
      <vt:lpstr>Conclusion</vt:lpstr>
      <vt:lpstr>LSTM for forecasting number of patients for next 10 days  </vt:lpstr>
      <vt:lpstr>PowerPoint Presentation</vt:lpstr>
      <vt:lpstr>PowerPoint Presentation</vt:lpstr>
      <vt:lpstr>PowerPoint Presentation</vt:lpstr>
      <vt:lpstr>Building LSTM Model</vt:lpstr>
      <vt:lpstr>Demonstrate prediction for next 10 days</vt:lpstr>
      <vt:lpstr>Visualizing Output </vt:lpstr>
      <vt:lpstr>PowerPoint Presentation</vt:lpstr>
      <vt:lpstr>Conclusion</vt:lpstr>
      <vt:lpstr>References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RUSHIKESH</dc:creator>
  <cp:lastModifiedBy>Rushikesh Pawar</cp:lastModifiedBy>
  <cp:revision>184</cp:revision>
  <dcterms:created xsi:type="dcterms:W3CDTF">2021-02-07T16:33:29Z</dcterms:created>
  <dcterms:modified xsi:type="dcterms:W3CDTF">2023-05-16T17:41:33Z</dcterms:modified>
</cp:coreProperties>
</file>